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45.xml"/>
  <Override ContentType="application/vnd.openxmlformats-officedocument.presentationml.notesSlide+xml" PartName="/ppt/notesSlides/notesSlide3.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47.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Lst>
  <p:sldSz cy="5143500" cx="9144000"/>
  <p:notesSz cx="6858000" cy="9144000"/>
  <p:embeddedFontLst>
    <p:embeddedFont>
      <p:font typeface="Roboto"/>
      <p:regular r:id="rId53"/>
      <p:bold r:id="rId54"/>
      <p:italic r:id="rId55"/>
      <p:boldItalic r:id="rId5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1148AF9A-9BCA-46DB-8D54-244BB272410D}">
  <a:tblStyle styleId="{1148AF9A-9BCA-46DB-8D54-244BB272410D}"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slide" Target="slides/slide26.xml"/><Relationship Id="rId30" Type="http://schemas.openxmlformats.org/officeDocument/2006/relationships/slide" Target="slides/slide25.xml"/><Relationship Id="rId33" Type="http://schemas.openxmlformats.org/officeDocument/2006/relationships/slide" Target="slides/slide28.xml"/><Relationship Id="rId32" Type="http://schemas.openxmlformats.org/officeDocument/2006/relationships/slide" Target="slides/slide27.xml"/><Relationship Id="rId35" Type="http://schemas.openxmlformats.org/officeDocument/2006/relationships/slide" Target="slides/slide30.xml"/><Relationship Id="rId34" Type="http://schemas.openxmlformats.org/officeDocument/2006/relationships/slide" Target="slides/slide29.xml"/><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font" Target="fonts/Roboto-regular.fntdata"/><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font" Target="fonts/Roboto-italic.fntdata"/><Relationship Id="rId10" Type="http://schemas.openxmlformats.org/officeDocument/2006/relationships/slide" Target="slides/slide5.xml"/><Relationship Id="rId54" Type="http://schemas.openxmlformats.org/officeDocument/2006/relationships/font" Target="fonts/Roboto-bold.fntdata"/><Relationship Id="rId13" Type="http://schemas.openxmlformats.org/officeDocument/2006/relationships/slide" Target="slides/slide8.xml"/><Relationship Id="rId12" Type="http://schemas.openxmlformats.org/officeDocument/2006/relationships/slide" Target="slides/slide7.xml"/><Relationship Id="rId56" Type="http://schemas.openxmlformats.org/officeDocument/2006/relationships/font" Target="fonts/Roboto-boldItalic.fntdata"/><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317500" lvl="0" marL="457200">
              <a:spcBef>
                <a:spcPts val="0"/>
              </a:spcBef>
              <a:spcAft>
                <a:spcPts val="0"/>
              </a:spcAft>
              <a:buSzPts val="1400"/>
              <a:buChar char="●"/>
              <a:defRPr sz="1100"/>
            </a:lvl1pPr>
            <a:lvl2pPr indent="-317500" lvl="1" marL="914400">
              <a:spcBef>
                <a:spcPts val="0"/>
              </a:spcBef>
              <a:spcAft>
                <a:spcPts val="0"/>
              </a:spcAft>
              <a:buSzPts val="1400"/>
              <a:buChar char="○"/>
              <a:defRPr sz="1100"/>
            </a:lvl2pPr>
            <a:lvl3pPr indent="-317500" lvl="2" marL="1371600">
              <a:spcBef>
                <a:spcPts val="0"/>
              </a:spcBef>
              <a:spcAft>
                <a:spcPts val="0"/>
              </a:spcAft>
              <a:buSzPts val="1400"/>
              <a:buChar char="■"/>
              <a:defRPr sz="1100"/>
            </a:lvl3pPr>
            <a:lvl4pPr indent="-317500" lvl="3" marL="1828800">
              <a:spcBef>
                <a:spcPts val="0"/>
              </a:spcBef>
              <a:spcAft>
                <a:spcPts val="0"/>
              </a:spcAft>
              <a:buSzPts val="1400"/>
              <a:buChar char="●"/>
              <a:defRPr sz="1100"/>
            </a:lvl4pPr>
            <a:lvl5pPr indent="-317500" lvl="4" marL="2286000">
              <a:spcBef>
                <a:spcPts val="0"/>
              </a:spcBef>
              <a:spcAft>
                <a:spcPts val="0"/>
              </a:spcAft>
              <a:buSzPts val="1400"/>
              <a:buChar char="○"/>
              <a:defRPr sz="1100"/>
            </a:lvl5pPr>
            <a:lvl6pPr indent="-317500" lvl="5" marL="2743200">
              <a:spcBef>
                <a:spcPts val="0"/>
              </a:spcBef>
              <a:spcAft>
                <a:spcPts val="0"/>
              </a:spcAft>
              <a:buSzPts val="1400"/>
              <a:buChar char="■"/>
              <a:defRPr sz="1100"/>
            </a:lvl6pPr>
            <a:lvl7pPr indent="-317500" lvl="6" marL="3200400">
              <a:spcBef>
                <a:spcPts val="0"/>
              </a:spcBef>
              <a:spcAft>
                <a:spcPts val="0"/>
              </a:spcAft>
              <a:buSzPts val="1400"/>
              <a:buChar char="●"/>
              <a:defRPr sz="1100"/>
            </a:lvl7pPr>
            <a:lvl8pPr indent="-317500" lvl="7" marL="3657600">
              <a:spcBef>
                <a:spcPts val="0"/>
              </a:spcBef>
              <a:spcAft>
                <a:spcPts val="0"/>
              </a:spcAft>
              <a:buSzPts val="1400"/>
              <a:buChar char="○"/>
              <a:defRPr sz="1100"/>
            </a:lvl8pPr>
            <a:lvl9pPr indent="-317500" lvl="8" marL="4114800">
              <a:spcBef>
                <a:spcPts val="0"/>
              </a:spcBef>
              <a:spcAft>
                <a:spcPts val="0"/>
              </a:spcAft>
              <a:buSzPts val="14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g13850ad160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 name="Google Shape;53;g13850ad160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g823b68db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5" name="Google Shape;115;g823b68dbf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gee5be96e7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24" name="Google Shape;124;gee5be96e7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dc813ba7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dc813ba7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8" name="Shape 138"/>
        <p:cNvGrpSpPr/>
        <p:nvPr/>
      </p:nvGrpSpPr>
      <p:grpSpPr>
        <a:xfrm>
          <a:off x="0" y="0"/>
          <a:ext cx="0" cy="0"/>
          <a:chOff x="0" y="0"/>
          <a:chExt cx="0" cy="0"/>
        </a:xfrm>
      </p:grpSpPr>
      <p:sp>
        <p:nvSpPr>
          <p:cNvPr id="139" name="Google Shape;139;g12c7c528787b25d2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0" name="Google Shape;140;g12c7c528787b25d2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6fec160a705a928c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5" name="Google Shape;145;g6fec160a705a928c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8" name="Shape 148"/>
        <p:cNvGrpSpPr/>
        <p:nvPr/>
      </p:nvGrpSpPr>
      <p:grpSpPr>
        <a:xfrm>
          <a:off x="0" y="0"/>
          <a:ext cx="0" cy="0"/>
          <a:chOff x="0" y="0"/>
          <a:chExt cx="0" cy="0"/>
        </a:xfrm>
      </p:grpSpPr>
      <p:sp>
        <p:nvSpPr>
          <p:cNvPr id="149" name="Google Shape;149;g67dffa6560571d86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0" name="Google Shape;150;g67dffa6560571d86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6" name="Shape 156"/>
        <p:cNvGrpSpPr/>
        <p:nvPr/>
      </p:nvGrpSpPr>
      <p:grpSpPr>
        <a:xfrm>
          <a:off x="0" y="0"/>
          <a:ext cx="0" cy="0"/>
          <a:chOff x="0" y="0"/>
          <a:chExt cx="0" cy="0"/>
        </a:xfrm>
      </p:grpSpPr>
      <p:sp>
        <p:nvSpPr>
          <p:cNvPr id="157" name="Google Shape;157;g823e28399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8" name="Google Shape;158;g823e28399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1600"/>
              </a:spcAft>
              <a:buNone/>
            </a:pPr>
            <a:r>
              <a:t/>
            </a:r>
            <a:endParaRPr sz="1800">
              <a:solidFill>
                <a:schemeClr val="dk2"/>
              </a:solidFill>
              <a:latin typeface="Roboto"/>
              <a:ea typeface="Roboto"/>
              <a:cs typeface="Roboto"/>
              <a:sym typeface="Roboto"/>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g522de3b527a01c15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6" name="Google Shape;166;g522de3b527a01c15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g823e28399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2" name="Google Shape;172;g823e28399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333333"/>
              </a:solidFill>
              <a:highlight>
                <a:srgbClr val="FFFFFF"/>
              </a:highlight>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gee231bbb4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0" name="Google Shape;180;gee231bbb4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000">
              <a:solidFill>
                <a:srgbClr val="333333"/>
              </a:solidFill>
              <a:highlight>
                <a:srgbClr val="FFFFFF"/>
              </a:highlight>
            </a:endParaRPr>
          </a:p>
          <a:p>
            <a:pPr indent="0" lvl="0" marL="0" rtl="0" algn="l">
              <a:spcBef>
                <a:spcPts val="0"/>
              </a:spcBef>
              <a:spcAft>
                <a:spcPts val="0"/>
              </a:spcAft>
              <a:buNone/>
            </a:pPr>
            <a:r>
              <a:t/>
            </a:r>
            <a:endParaRPr sz="1000">
              <a:solidFill>
                <a:srgbClr val="333333"/>
              </a:solidFill>
              <a:highlight>
                <a:srgbClr val="FFFFFF"/>
              </a:highlight>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91ed5b040_1_1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91ed5b040_1_1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g190f949dbe_0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8" name="Google Shape;188;g190f949dbe_0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g190f949dbe_0_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4" name="Google Shape;194;g190f949dbe_0_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1000">
                <a:solidFill>
                  <a:srgbClr val="333333"/>
                </a:solidFill>
                <a:highlight>
                  <a:srgbClr val="FFFFFF"/>
                </a:highlight>
              </a:rPr>
              <a:t>TC differentiation (materials, work pace)</a:t>
            </a:r>
            <a:endParaRPr sz="1000">
              <a:solidFill>
                <a:srgbClr val="333333"/>
              </a:solidFill>
              <a:highlight>
                <a:srgbClr val="FFFFFF"/>
              </a:highlight>
            </a:endParaRPr>
          </a:p>
          <a:p>
            <a:pPr indent="0" lvl="0" marL="0" rtl="0" algn="l">
              <a:spcBef>
                <a:spcPts val="0"/>
              </a:spcBef>
              <a:spcAft>
                <a:spcPts val="0"/>
              </a:spcAft>
              <a:buNone/>
            </a:pPr>
            <a:r>
              <a:rPr lang="en" sz="1000">
                <a:solidFill>
                  <a:srgbClr val="333333"/>
                </a:solidFill>
                <a:highlight>
                  <a:srgbClr val="FFFFFF"/>
                </a:highlight>
              </a:rPr>
              <a:t>time consuming set up, differences in student work pace, students calling out during class dictation</a:t>
            </a:r>
            <a:endParaRPr sz="1000">
              <a:solidFill>
                <a:srgbClr val="333333"/>
              </a:solidFill>
              <a:highlight>
                <a:srgbClr val="FFFFFF"/>
              </a:highlight>
            </a:endParaRPr>
          </a:p>
          <a:p>
            <a:pPr indent="0" lvl="0" marL="0" rtl="0" algn="l">
              <a:spcBef>
                <a:spcPts val="0"/>
              </a:spcBef>
              <a:spcAft>
                <a:spcPts val="0"/>
              </a:spcAft>
              <a:buNone/>
            </a:pPr>
            <a:r>
              <a:rPr lang="en" sz="1000">
                <a:solidFill>
                  <a:srgbClr val="333333"/>
                </a:solidFill>
                <a:highlight>
                  <a:srgbClr val="FFFFFF"/>
                </a:highlight>
              </a:rPr>
              <a:t>Practicing sight words - multisensory strategies like tracing in shaving cream or sand trays are more time consuming to set up and clean up </a:t>
            </a:r>
            <a:endParaRPr sz="1000">
              <a:solidFill>
                <a:srgbClr val="333333"/>
              </a:solidFill>
              <a:highlight>
                <a:srgbClr val="FFFFFF"/>
              </a:highlight>
            </a:endParaRPr>
          </a:p>
          <a:p>
            <a:pPr indent="0" lvl="0" marL="0" rtl="0" algn="l">
              <a:spcBef>
                <a:spcPts val="0"/>
              </a:spcBef>
              <a:spcAft>
                <a:spcPts val="0"/>
              </a:spcAft>
              <a:buNone/>
            </a:pPr>
            <a:r>
              <a:rPr lang="en" sz="1000">
                <a:solidFill>
                  <a:srgbClr val="333333"/>
                </a:solidFill>
                <a:highlight>
                  <a:srgbClr val="FFFFFF"/>
                </a:highlight>
              </a:rPr>
              <a:t>Independent reinforcement - having the audio to back up reading </a:t>
            </a:r>
            <a:endParaRPr sz="1000">
              <a:solidFill>
                <a:srgbClr val="333333"/>
              </a:solidFill>
              <a:highlight>
                <a:srgbClr val="FFFFFF"/>
              </a:highlight>
            </a:endParaRPr>
          </a:p>
          <a:p>
            <a:pPr indent="0" lvl="0" marL="0" rtl="0" algn="l">
              <a:spcBef>
                <a:spcPts val="0"/>
              </a:spcBef>
              <a:spcAft>
                <a:spcPts val="0"/>
              </a:spcAft>
              <a:buNone/>
            </a:pPr>
            <a:r>
              <a:rPr lang="en" sz="1000">
                <a:solidFill>
                  <a:srgbClr val="333333"/>
                </a:solidFill>
                <a:highlight>
                  <a:srgbClr val="FFFFFF"/>
                </a:highlight>
              </a:rPr>
              <a:t>Immediate feedback</a:t>
            </a:r>
            <a:endParaRPr sz="1000">
              <a:solidFill>
                <a:srgbClr val="333333"/>
              </a:solidFill>
              <a:highlight>
                <a:srgbClr val="FFFFFF"/>
              </a:highlight>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498c5092a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2" name="Google Shape;202;g3498c5092a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30cc9ec02c339071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9" name="Google Shape;209;g30cc9ec02c339071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 Simplex many apps to follow a scope and sequence.  Cannot input all words. Spelling Monster input own word lists. Word Wizard fun sound board, students can blend letters and hear sounds.  Can input word lists.  Spelling city, add word lists and create activity list. </a:t>
            </a:r>
            <a:endParaRPr/>
          </a:p>
          <a:p>
            <a:pPr indent="0" lvl="0" marL="0" rtl="0" algn="l">
              <a:spcBef>
                <a:spcPts val="0"/>
              </a:spcBef>
              <a:spcAft>
                <a:spcPts val="0"/>
              </a:spcAft>
              <a:buNone/>
            </a:pPr>
            <a:r>
              <a:rPr lang="en"/>
              <a:t>Classkick next slide.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3" name="Shape 213"/>
        <p:cNvGrpSpPr/>
        <p:nvPr/>
      </p:nvGrpSpPr>
      <p:grpSpPr>
        <a:xfrm>
          <a:off x="0" y="0"/>
          <a:ext cx="0" cy="0"/>
          <a:chOff x="0" y="0"/>
          <a:chExt cx="0" cy="0"/>
        </a:xfrm>
      </p:grpSpPr>
      <p:sp>
        <p:nvSpPr>
          <p:cNvPr id="214" name="Google Shape;214;gecaa1d7fc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5" name="Google Shape;215;gecaa1d7fc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 Simplex many apps to follow a scope and sequence.  Cannot input all words. Spelling Monster input own word lists. Word Wizard fun sound board, students can blend letters and hear sounds.  Can input word lists.  Spelling city, add word lists and create activity list. </a:t>
            </a:r>
            <a:endParaRPr/>
          </a:p>
          <a:p>
            <a:pPr indent="0" lvl="0" marL="0" rtl="0" algn="l">
              <a:spcBef>
                <a:spcPts val="0"/>
              </a:spcBef>
              <a:spcAft>
                <a:spcPts val="0"/>
              </a:spcAft>
              <a:buNone/>
            </a:pPr>
            <a:r>
              <a:rPr lang="en"/>
              <a:t>Classkick next slide.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9" name="Shape 219"/>
        <p:cNvGrpSpPr/>
        <p:nvPr/>
      </p:nvGrpSpPr>
      <p:grpSpPr>
        <a:xfrm>
          <a:off x="0" y="0"/>
          <a:ext cx="0" cy="0"/>
          <a:chOff x="0" y="0"/>
          <a:chExt cx="0" cy="0"/>
        </a:xfrm>
      </p:grpSpPr>
      <p:sp>
        <p:nvSpPr>
          <p:cNvPr id="220" name="Google Shape;220;g13850ad160_0_27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1" name="Google Shape;221;g13850ad160_0_2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g13850ad160_0_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9" name="Google Shape;229;g13850ad160_0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g3aa26eb8140034b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5" name="Google Shape;235;g3aa26eb8140034b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0" name="Shape 240"/>
        <p:cNvGrpSpPr/>
        <p:nvPr/>
      </p:nvGrpSpPr>
      <p:grpSpPr>
        <a:xfrm>
          <a:off x="0" y="0"/>
          <a:ext cx="0" cy="0"/>
          <a:chOff x="0" y="0"/>
          <a:chExt cx="0" cy="0"/>
        </a:xfrm>
      </p:grpSpPr>
      <p:sp>
        <p:nvSpPr>
          <p:cNvPr id="241" name="Google Shape;241;g2a09610a5e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2" name="Google Shape;242;g2a09610a5e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13ad65e072_1_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13ad65e072_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61ebdb2310876f63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61ebdb2310876f63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2a09610a5e_1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2a09610a5e_1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g10e42962ea14b7b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9" name="Google Shape;259;g10e42962ea14b7b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2" name="Shape 262"/>
        <p:cNvGrpSpPr/>
        <p:nvPr/>
      </p:nvGrpSpPr>
      <p:grpSpPr>
        <a:xfrm>
          <a:off x="0" y="0"/>
          <a:ext cx="0" cy="0"/>
          <a:chOff x="0" y="0"/>
          <a:chExt cx="0" cy="0"/>
        </a:xfrm>
      </p:grpSpPr>
      <p:sp>
        <p:nvSpPr>
          <p:cNvPr id="263" name="Google Shape;263;g3498c5092a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4" name="Google Shape;264;g3498c5092a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8" name="Shape 268"/>
        <p:cNvGrpSpPr/>
        <p:nvPr/>
      </p:nvGrpSpPr>
      <p:grpSpPr>
        <a:xfrm>
          <a:off x="0" y="0"/>
          <a:ext cx="0" cy="0"/>
          <a:chOff x="0" y="0"/>
          <a:chExt cx="0" cy="0"/>
        </a:xfrm>
      </p:grpSpPr>
      <p:sp>
        <p:nvSpPr>
          <p:cNvPr id="269" name="Google Shape;269;g3498c5092a_0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0" name="Google Shape;270;g3498c5092a_0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g61ebdb2310876f6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6" name="Google Shape;276;g61ebdb2310876f6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SP: Simplex many apps to follow a scope and sequence.  Cannot input all words. Spelling Monster input own word lists. Word Wizard fun sound board, students can blend letters and hear sounds.  Can input word lists.  Spelling city, add word lists and create activity list. </a:t>
            </a:r>
            <a:endParaRPr/>
          </a:p>
          <a:p>
            <a:pPr indent="0" lvl="0" marL="0" rtl="0" algn="l">
              <a:spcBef>
                <a:spcPts val="0"/>
              </a:spcBef>
              <a:spcAft>
                <a:spcPts val="0"/>
              </a:spcAft>
              <a:buNone/>
            </a:pPr>
            <a:r>
              <a:rPr lang="en"/>
              <a:t>Classkick next slide.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3513657f113f63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3513657f113f63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6" name="Shape 286"/>
        <p:cNvGrpSpPr/>
        <p:nvPr/>
      </p:nvGrpSpPr>
      <p:grpSpPr>
        <a:xfrm>
          <a:off x="0" y="0"/>
          <a:ext cx="0" cy="0"/>
          <a:chOff x="0" y="0"/>
          <a:chExt cx="0" cy="0"/>
        </a:xfrm>
      </p:grpSpPr>
      <p:sp>
        <p:nvSpPr>
          <p:cNvPr id="287" name="Google Shape;287;gef70306e8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8" name="Google Shape;288;gef70306e8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g190f949dbe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190f949dbe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9" name="Shape 299"/>
        <p:cNvGrpSpPr/>
        <p:nvPr/>
      </p:nvGrpSpPr>
      <p:grpSpPr>
        <a:xfrm>
          <a:off x="0" y="0"/>
          <a:ext cx="0" cy="0"/>
          <a:chOff x="0" y="0"/>
          <a:chExt cx="0" cy="0"/>
        </a:xfrm>
      </p:grpSpPr>
      <p:sp>
        <p:nvSpPr>
          <p:cNvPr id="300" name="Google Shape;300;gef70306e8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1" name="Google Shape;301;gef70306e8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dc813ba77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dc813ba77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solidFill>
                <a:schemeClr val="dk1"/>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ecaa1d7fc_1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ecaa1d7fc_1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8" name="Shape 318"/>
        <p:cNvGrpSpPr/>
        <p:nvPr/>
      </p:nvGrpSpPr>
      <p:grpSpPr>
        <a:xfrm>
          <a:off x="0" y="0"/>
          <a:ext cx="0" cy="0"/>
          <a:chOff x="0" y="0"/>
          <a:chExt cx="0" cy="0"/>
        </a:xfrm>
      </p:grpSpPr>
      <p:sp>
        <p:nvSpPr>
          <p:cNvPr id="319" name="Google Shape;319;gdc813ba77_0_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0" name="Google Shape;320;gdc813ba77_0_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4" name="Shape 324"/>
        <p:cNvGrpSpPr/>
        <p:nvPr/>
      </p:nvGrpSpPr>
      <p:grpSpPr>
        <a:xfrm>
          <a:off x="0" y="0"/>
          <a:ext cx="0" cy="0"/>
          <a:chOff x="0" y="0"/>
          <a:chExt cx="0" cy="0"/>
        </a:xfrm>
      </p:grpSpPr>
      <p:sp>
        <p:nvSpPr>
          <p:cNvPr id="325" name="Google Shape;325;g191ed5b040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6" name="Google Shape;326;g191ed5b040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191ed5b040_1_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191ed5b040_1_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g191233d582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0" name="Google Shape;340;g191233d582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6fec160a705a928c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6fec160a705a928c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10e42962ea14b7b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10e42962ea14b7b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7" name="Shape 357"/>
        <p:cNvGrpSpPr/>
        <p:nvPr/>
      </p:nvGrpSpPr>
      <p:grpSpPr>
        <a:xfrm>
          <a:off x="0" y="0"/>
          <a:ext cx="0" cy="0"/>
          <a:chOff x="0" y="0"/>
          <a:chExt cx="0" cy="0"/>
        </a:xfrm>
      </p:grpSpPr>
      <p:sp>
        <p:nvSpPr>
          <p:cNvPr id="358" name="Google Shape;358;g10e42962ea14b7b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9" name="Google Shape;359;g10e42962ea14b7b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g2a0e15ea80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4" name="Google Shape;364;g2a0e15ea80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 name="Shape 75"/>
        <p:cNvGrpSpPr/>
        <p:nvPr/>
      </p:nvGrpSpPr>
      <p:grpSpPr>
        <a:xfrm>
          <a:off x="0" y="0"/>
          <a:ext cx="0" cy="0"/>
          <a:chOff x="0" y="0"/>
          <a:chExt cx="0" cy="0"/>
        </a:xfrm>
      </p:grpSpPr>
      <p:sp>
        <p:nvSpPr>
          <p:cNvPr id="76" name="Google Shape;76;g522de3b527a01c15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 name="Google Shape;77;g522de3b527a01c15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3" name="Shape 83"/>
        <p:cNvGrpSpPr/>
        <p:nvPr/>
      </p:nvGrpSpPr>
      <p:grpSpPr>
        <a:xfrm>
          <a:off x="0" y="0"/>
          <a:ext cx="0" cy="0"/>
          <a:chOff x="0" y="0"/>
          <a:chExt cx="0" cy="0"/>
        </a:xfrm>
      </p:grpSpPr>
      <p:sp>
        <p:nvSpPr>
          <p:cNvPr id="84" name="Google Shape;84;g81c434b0f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5" name="Google Shape;85;g81c434b0f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sz="1400"/>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9" name="Shape 89"/>
        <p:cNvGrpSpPr/>
        <p:nvPr/>
      </p:nvGrpSpPr>
      <p:grpSpPr>
        <a:xfrm>
          <a:off x="0" y="0"/>
          <a:ext cx="0" cy="0"/>
          <a:chOff x="0" y="0"/>
          <a:chExt cx="0" cy="0"/>
        </a:xfrm>
      </p:grpSpPr>
      <p:sp>
        <p:nvSpPr>
          <p:cNvPr id="90" name="Google Shape;90;geeb728fe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1" name="Google Shape;91;geeb728fe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283f680fa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1" name="Google Shape;101;g283f680fa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gee5be96e7_1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8" name="Google Shape;108;gee5be96e7_1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2"/>
          <p:cNvSpPr txBox="1"/>
          <p:nvPr>
            <p:ph type="ctrTitle"/>
          </p:nvPr>
        </p:nvSpPr>
        <p:spPr>
          <a:xfrm>
            <a:off x="311708" y="744575"/>
            <a:ext cx="8520600" cy="2052600"/>
          </a:xfrm>
          <a:prstGeom prst="rect">
            <a:avLst/>
          </a:prstGeom>
        </p:spPr>
        <p:txBody>
          <a:bodyPr anchorCtr="0" anchor="b" bIns="91425" lIns="91425" spcFirstLastPara="1" rIns="91425" wrap="square" tIns="91425">
            <a:no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2" name="Google Shape;12;p2"/>
          <p:cNvSpPr txBox="1"/>
          <p:nvPr>
            <p:ph idx="1" type="subTitle"/>
          </p:nvPr>
        </p:nvSpPr>
        <p:spPr>
          <a:xfrm>
            <a:off x="311700" y="2834125"/>
            <a:ext cx="8520600" cy="7926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5" name="Shape 45"/>
        <p:cNvGrpSpPr/>
        <p:nvPr/>
      </p:nvGrpSpPr>
      <p:grpSpPr>
        <a:xfrm>
          <a:off x="0" y="0"/>
          <a:ext cx="0" cy="0"/>
          <a:chOff x="0" y="0"/>
          <a:chExt cx="0" cy="0"/>
        </a:xfrm>
      </p:grpSpPr>
      <p:sp>
        <p:nvSpPr>
          <p:cNvPr id="46" name="Google Shape;46;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7" name="Google Shape;47;p11"/>
          <p:cNvSpPr txBox="1"/>
          <p:nvPr>
            <p:ph idx="1" type="body"/>
          </p:nvPr>
        </p:nvSpPr>
        <p:spPr>
          <a:xfrm>
            <a:off x="311700" y="3152225"/>
            <a:ext cx="8520600" cy="1300800"/>
          </a:xfrm>
          <a:prstGeom prst="rect">
            <a:avLst/>
          </a:prstGeom>
        </p:spPr>
        <p:txBody>
          <a:bodyPr anchorCtr="0" anchor="t" bIns="91425" lIns="91425" spcFirstLastPara="1" rIns="91425" wrap="square" tIns="91425">
            <a:noAutofit/>
          </a:bodyPr>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8" name="Google Shape;48;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9" name="Shape 49"/>
        <p:cNvGrpSpPr/>
        <p:nvPr/>
      </p:nvGrpSpPr>
      <p:grpSpPr>
        <a:xfrm>
          <a:off x="0" y="0"/>
          <a:ext cx="0" cy="0"/>
          <a:chOff x="0" y="0"/>
          <a:chExt cx="0" cy="0"/>
        </a:xfrm>
      </p:grpSpPr>
      <p:sp>
        <p:nvSpPr>
          <p:cNvPr id="50" name="Google Shape;50;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4" name="Shape 14"/>
        <p:cNvGrpSpPr/>
        <p:nvPr/>
      </p:nvGrpSpPr>
      <p:grpSpPr>
        <a:xfrm>
          <a:off x="0" y="0"/>
          <a:ext cx="0" cy="0"/>
          <a:chOff x="0" y="0"/>
          <a:chExt cx="0" cy="0"/>
        </a:xfrm>
      </p:grpSpPr>
      <p:sp>
        <p:nvSpPr>
          <p:cNvPr id="15" name="Google Shape;15;p3"/>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6" name="Google Shape;16;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7" name="Shape 17"/>
        <p:cNvGrpSpPr/>
        <p:nvPr/>
      </p:nvGrpSpPr>
      <p:grpSpPr>
        <a:xfrm>
          <a:off x="0" y="0"/>
          <a:ext cx="0" cy="0"/>
          <a:chOff x="0" y="0"/>
          <a:chExt cx="0" cy="0"/>
        </a:xfrm>
      </p:grpSpPr>
      <p:sp>
        <p:nvSpPr>
          <p:cNvPr id="18" name="Google Shape;18;p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9" name="Google Shape;19;p4"/>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20" name="Google Shape;20;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1" name="Shape 21"/>
        <p:cNvGrpSpPr/>
        <p:nvPr/>
      </p:nvGrpSpPr>
      <p:grpSpPr>
        <a:xfrm>
          <a:off x="0" y="0"/>
          <a:ext cx="0" cy="0"/>
          <a:chOff x="0" y="0"/>
          <a:chExt cx="0" cy="0"/>
        </a:xfrm>
      </p:grpSpPr>
      <p:sp>
        <p:nvSpPr>
          <p:cNvPr id="22" name="Google Shape;22;p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3" name="Google Shape;23;p5"/>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2" type="body"/>
          </p:nvPr>
        </p:nvSpPr>
        <p:spPr>
          <a:xfrm>
            <a:off x="4832400" y="1152475"/>
            <a:ext cx="3999900" cy="3416400"/>
          </a:xfrm>
          <a:prstGeom prst="rect">
            <a:avLst/>
          </a:prstGeom>
        </p:spPr>
        <p:txBody>
          <a:bodyPr anchorCtr="0" anchor="t" bIns="91425" lIns="91425" spcFirstLastPara="1" rIns="91425" wrap="square" tIns="91425">
            <a:noAutofit/>
          </a:bodyPr>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5" name="Google Shape;25;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6" name="Shape 26"/>
        <p:cNvGrpSpPr/>
        <p:nvPr/>
      </p:nvGrpSpPr>
      <p:grpSpPr>
        <a:xfrm>
          <a:off x="0" y="0"/>
          <a:ext cx="0" cy="0"/>
          <a:chOff x="0" y="0"/>
          <a:chExt cx="0" cy="0"/>
        </a:xfrm>
      </p:grpSpPr>
      <p:sp>
        <p:nvSpPr>
          <p:cNvPr id="27" name="Google Shape;27;p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8" name="Google Shape;28;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9" name="Shape 29"/>
        <p:cNvGrpSpPr/>
        <p:nvPr/>
      </p:nvGrpSpPr>
      <p:grpSpPr>
        <a:xfrm>
          <a:off x="0" y="0"/>
          <a:ext cx="0" cy="0"/>
          <a:chOff x="0" y="0"/>
          <a:chExt cx="0" cy="0"/>
        </a:xfrm>
      </p:grpSpPr>
      <p:sp>
        <p:nvSpPr>
          <p:cNvPr id="30" name="Google Shape;30;p7"/>
          <p:cNvSpPr txBox="1"/>
          <p:nvPr>
            <p:ph type="title"/>
          </p:nvPr>
        </p:nvSpPr>
        <p:spPr>
          <a:xfrm>
            <a:off x="311700" y="555600"/>
            <a:ext cx="2808000" cy="755700"/>
          </a:xfrm>
          <a:prstGeom prst="rect">
            <a:avLst/>
          </a:prstGeom>
        </p:spPr>
        <p:txBody>
          <a:bodyPr anchorCtr="0" anchor="b" bIns="91425" lIns="91425" spcFirstLastPara="1" rIns="91425" wrap="square" tIns="91425">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1" name="Google Shape;31;p7"/>
          <p:cNvSpPr txBox="1"/>
          <p:nvPr>
            <p:ph idx="1" type="body"/>
          </p:nvPr>
        </p:nvSpPr>
        <p:spPr>
          <a:xfrm>
            <a:off x="311700" y="1389600"/>
            <a:ext cx="2808000" cy="3179400"/>
          </a:xfrm>
          <a:prstGeom prst="rect">
            <a:avLst/>
          </a:prstGeom>
        </p:spPr>
        <p:txBody>
          <a:bodyPr anchorCtr="0" anchor="t" bIns="91425" lIns="91425" spcFirstLastPara="1" rIns="91425" wrap="square" tIns="91425">
            <a:noAutofit/>
          </a:bodyPr>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2" name="Google Shape;32;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3" name="Shape 33"/>
        <p:cNvGrpSpPr/>
        <p:nvPr/>
      </p:nvGrpSpPr>
      <p:grpSpPr>
        <a:xfrm>
          <a:off x="0" y="0"/>
          <a:ext cx="0" cy="0"/>
          <a:chOff x="0" y="0"/>
          <a:chExt cx="0" cy="0"/>
        </a:xfrm>
      </p:grpSpPr>
      <p:sp>
        <p:nvSpPr>
          <p:cNvPr id="34" name="Google Shape;34;p8"/>
          <p:cNvSpPr txBox="1"/>
          <p:nvPr>
            <p:ph type="title"/>
          </p:nvPr>
        </p:nvSpPr>
        <p:spPr>
          <a:xfrm>
            <a:off x="490250" y="450150"/>
            <a:ext cx="6367800" cy="4090800"/>
          </a:xfrm>
          <a:prstGeom prst="rect">
            <a:avLst/>
          </a:prstGeom>
        </p:spPr>
        <p:txBody>
          <a:bodyPr anchorCtr="0" anchor="ctr" bIns="91425" lIns="91425" spcFirstLastPara="1" rIns="91425" wrap="square" tIns="91425">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5" name="Google Shape;35;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6" name="Shape 36"/>
        <p:cNvGrpSpPr/>
        <p:nvPr/>
      </p:nvGrpSpPr>
      <p:grpSpPr>
        <a:xfrm>
          <a:off x="0" y="0"/>
          <a:ext cx="0" cy="0"/>
          <a:chOff x="0" y="0"/>
          <a:chExt cx="0" cy="0"/>
        </a:xfrm>
      </p:grpSpPr>
      <p:sp>
        <p:nvSpPr>
          <p:cNvPr id="37" name="Google Shape;37;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 name="Google Shape;38;p9"/>
          <p:cNvSpPr txBox="1"/>
          <p:nvPr>
            <p:ph type="title"/>
          </p:nvPr>
        </p:nvSpPr>
        <p:spPr>
          <a:xfrm>
            <a:off x="265500" y="1233175"/>
            <a:ext cx="4045200" cy="1482300"/>
          </a:xfrm>
          <a:prstGeom prst="rect">
            <a:avLst/>
          </a:prstGeom>
        </p:spPr>
        <p:txBody>
          <a:bodyPr anchorCtr="0" anchor="b" bIns="91425" lIns="91425" spcFirstLastPara="1" rIns="91425" wrap="square" tIns="91425">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9" name="Google Shape;39;p9"/>
          <p:cNvSpPr txBox="1"/>
          <p:nvPr>
            <p:ph idx="1" type="subTitle"/>
          </p:nvPr>
        </p:nvSpPr>
        <p:spPr>
          <a:xfrm>
            <a:off x="265500" y="2803075"/>
            <a:ext cx="4045200" cy="1235100"/>
          </a:xfrm>
          <a:prstGeom prst="rect">
            <a:avLst/>
          </a:prstGeom>
        </p:spPr>
        <p:txBody>
          <a:bodyPr anchorCtr="0" anchor="t" bIns="91425" lIns="91425" spcFirstLastPara="1" rIns="91425" wrap="square" tIns="91425">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40" name="Google Shape;40;p9"/>
          <p:cNvSpPr txBox="1"/>
          <p:nvPr>
            <p:ph idx="2" type="body"/>
          </p:nvPr>
        </p:nvSpPr>
        <p:spPr>
          <a:xfrm>
            <a:off x="4939500" y="724075"/>
            <a:ext cx="3837000" cy="3695100"/>
          </a:xfrm>
          <a:prstGeom prst="rect">
            <a:avLst/>
          </a:prstGeom>
        </p:spPr>
        <p:txBody>
          <a:bodyPr anchorCtr="0" anchor="ctr" bIns="91425" lIns="91425" spcFirstLastPara="1" rIns="91425" wrap="square" tIns="91425">
            <a:noAutofit/>
          </a:bodyPr>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1" name="Google Shape;41;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2" name="Shape 42"/>
        <p:cNvGrpSpPr/>
        <p:nvPr/>
      </p:nvGrpSpPr>
      <p:grpSpPr>
        <a:xfrm>
          <a:off x="0" y="0"/>
          <a:ext cx="0" cy="0"/>
          <a:chOff x="0" y="0"/>
          <a:chExt cx="0" cy="0"/>
        </a:xfrm>
      </p:grpSpPr>
      <p:sp>
        <p:nvSpPr>
          <p:cNvPr id="43" name="Google Shape;43;p10"/>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lvl1pPr indent="-228600" lvl="0" marL="457200">
              <a:lnSpc>
                <a:spcPct val="100000"/>
              </a:lnSpc>
              <a:spcBef>
                <a:spcPts val="0"/>
              </a:spcBef>
              <a:spcAft>
                <a:spcPts val="0"/>
              </a:spcAft>
              <a:buSzPts val="1800"/>
              <a:buNone/>
              <a:defRPr/>
            </a:lvl1pPr>
          </a:lstStyle>
          <a:p/>
        </p:txBody>
      </p:sp>
      <p:sp>
        <p:nvSpPr>
          <p:cNvPr id="44" name="Google Shape;44;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0.xml"/><Relationship Id="rId10" Type="http://schemas.openxmlformats.org/officeDocument/2006/relationships/slideLayout" Target="../slideLayouts/slideLayout9.xml"/><Relationship Id="rId13" Type="http://schemas.openxmlformats.org/officeDocument/2006/relationships/theme" Target="../theme/theme2.xml"/><Relationship Id="rId12" Type="http://schemas.openxmlformats.org/officeDocument/2006/relationships/slideLayout" Target="../slideLayouts/slideLayout11.xml"/><Relationship Id="rId1" Type="http://schemas.openxmlformats.org/officeDocument/2006/relationships/image" Target="../media/image4.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pic>
        <p:nvPicPr>
          <p:cNvPr id="9" name="Google Shape;9;p1"/>
          <p:cNvPicPr preferRelativeResize="0"/>
          <p:nvPr/>
        </p:nvPicPr>
        <p:blipFill>
          <a:blip r:embed="rId1">
            <a:alphaModFix/>
          </a:blip>
          <a:stretch>
            <a:fillRect/>
          </a:stretch>
        </p:blipFill>
        <p:spPr>
          <a:xfrm>
            <a:off x="7105494" y="170423"/>
            <a:ext cx="1832406" cy="76250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Lst>
  <mc:AlternateContent>
    <mc:Choice Requires="p14">
      <p:transition spd="slow" p14:dur="1000">
        <p:push/>
      </p:transition>
    </mc:Choice>
    <mc:Fallback>
      <p:transition spd="slow">
        <p:fade/>
      </p:transition>
    </mc:Fallback>
  </mc:AlternateConten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3.png"/><Relationship Id="rId4" Type="http://schemas.openxmlformats.org/officeDocument/2006/relationships/image" Target="../media/image11.png"/><Relationship Id="rId5" Type="http://schemas.openxmlformats.org/officeDocument/2006/relationships/image" Target="../media/image18.png"/><Relationship Id="rId6" Type="http://schemas.openxmlformats.org/officeDocument/2006/relationships/image" Target="../media/image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png"/><Relationship Id="rId4" Type="http://schemas.openxmlformats.org/officeDocument/2006/relationships/hyperlink" Target="http://tinyurl.com/jk6kt4p"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3.xml"/><Relationship Id="rId3" Type="http://schemas.openxmlformats.org/officeDocument/2006/relationships/image" Target="../media/image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4.xml"/><Relationship Id="rId3" Type="http://schemas.openxmlformats.org/officeDocument/2006/relationships/image" Target="../media/image4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12.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16.png"/><Relationship Id="rId4" Type="http://schemas.openxmlformats.org/officeDocument/2006/relationships/image" Target="../media/image2.png"/><Relationship Id="rId5" Type="http://schemas.openxmlformats.org/officeDocument/2006/relationships/image" Target="../media/image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19.png"/><Relationship Id="rId4" Type="http://schemas.openxmlformats.org/officeDocument/2006/relationships/image" Target="../media/image13.png"/><Relationship Id="rId5"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4.png"/><Relationship Id="rId4" Type="http://schemas.openxmlformats.org/officeDocument/2006/relationships/image" Target="../media/image15.png"/><Relationship Id="rId5" Type="http://schemas.openxmlformats.org/officeDocument/2006/relationships/image" Target="../media/image36.jp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xml"/><Relationship Id="rId3" Type="http://schemas.openxmlformats.org/officeDocument/2006/relationships/hyperlink" Target="https://twitter.com/ogwithtlc" TargetMode="External"/><Relationship Id="rId4" Type="http://schemas.openxmlformats.org/officeDocument/2006/relationships/hyperlink" Target="mailto:tcollins@southportschool.org" TargetMode="External"/><Relationship Id="rId9" Type="http://schemas.openxmlformats.org/officeDocument/2006/relationships/hyperlink" Target="https://tinyurl.com/TOGresources" TargetMode="External"/><Relationship Id="rId5" Type="http://schemas.openxmlformats.org/officeDocument/2006/relationships/hyperlink" Target="mailto:tcollins@southportschool.org" TargetMode="External"/><Relationship Id="rId6" Type="http://schemas.openxmlformats.org/officeDocument/2006/relationships/hyperlink" Target="https://twitter.com/iplante" TargetMode="External"/><Relationship Id="rId7" Type="http://schemas.openxmlformats.org/officeDocument/2006/relationships/hyperlink" Target="mailto:splante@southportschool.org" TargetMode="External"/><Relationship Id="rId8" Type="http://schemas.openxmlformats.org/officeDocument/2006/relationships/hyperlink" Target="mailto:splante@southportschool.org" TargetMode="Externa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3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5.xml"/><Relationship Id="rId3" Type="http://schemas.openxmlformats.org/officeDocument/2006/relationships/image" Target="../media/image17.jpg"/><Relationship Id="rId4" Type="http://schemas.openxmlformats.org/officeDocument/2006/relationships/image" Target="../media/image2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6.xml"/><Relationship Id="rId3" Type="http://schemas.openxmlformats.org/officeDocument/2006/relationships/image" Target="../media/image20.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42.png"/><Relationship Id="rId4" Type="http://schemas.openxmlformats.org/officeDocument/2006/relationships/image" Target="../media/image41.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28.xml"/><Relationship Id="rId3" Type="http://schemas.openxmlformats.org/officeDocument/2006/relationships/hyperlink" Target="http://drive.google.com/file/d/0BxMr52LxckZNTmhiTDE0VE1TUXM/view" TargetMode="External"/><Relationship Id="rId4" Type="http://schemas.openxmlformats.org/officeDocument/2006/relationships/image" Target="../media/image29.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29.xml"/><Relationship Id="rId3" Type="http://schemas.openxmlformats.org/officeDocument/2006/relationships/image" Target="../media/image25.jpg"/><Relationship Id="rId4" Type="http://schemas.openxmlformats.org/officeDocument/2006/relationships/image" Target="../media/image26.jp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30.xml"/><Relationship Id="rId3" Type="http://schemas.openxmlformats.org/officeDocument/2006/relationships/hyperlink" Target="http://drive.google.com/file/d/0BxMr52LxckZNa3BPUEhnMDgwVDQ/view" TargetMode="External"/><Relationship Id="rId4" Type="http://schemas.openxmlformats.org/officeDocument/2006/relationships/image" Target="../media/image23.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 Id="rId3" Type="http://schemas.openxmlformats.org/officeDocument/2006/relationships/hyperlink" Target="https://flipgrid.com/b93aa0" TargetMode="External"/><Relationship Id="rId4" Type="http://schemas.openxmlformats.org/officeDocument/2006/relationships/image" Target="../media/image1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12.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35.xml"/><Relationship Id="rId3" Type="http://schemas.openxmlformats.org/officeDocument/2006/relationships/image" Target="../media/image37.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hyperlink" Target="http://tinyurl.com/zjcbehx" TargetMode="Externa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 Id="rId3" Type="http://schemas.openxmlformats.org/officeDocument/2006/relationships/image" Target="../media/image28.png"/><Relationship Id="rId4" Type="http://schemas.openxmlformats.org/officeDocument/2006/relationships/image" Target="../media/image30.png"/><Relationship Id="rId5" Type="http://schemas.openxmlformats.org/officeDocument/2006/relationships/hyperlink" Target="http://tinyurl.com/jg6eoko" TargetMode="Externa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3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hyperlink" Target="http://tinyurl.com/h8yf5yc" TargetMode="Externa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1.xml"/><Relationship Id="rId3" Type="http://schemas.openxmlformats.org/officeDocument/2006/relationships/image" Target="../media/image39.png"/><Relationship Id="rId4" Type="http://schemas.openxmlformats.org/officeDocument/2006/relationships/image" Target="../media/image34.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2.xml"/><Relationship Id="rId3" Type="http://schemas.openxmlformats.org/officeDocument/2006/relationships/image" Target="../media/image38.png"/><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4.xml"/><Relationship Id="rId3" Type="http://schemas.openxmlformats.org/officeDocument/2006/relationships/image" Target="../media/image31.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6.xml"/><Relationship Id="rId3" Type="http://schemas.openxmlformats.org/officeDocument/2006/relationships/hyperlink" Target="https://tinyurl.com/TOGYouTube" TargetMode="Externa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47.xml"/><Relationship Id="rId3" Type="http://schemas.openxmlformats.org/officeDocument/2006/relationships/hyperlink" Target="https://twitter.com/ogwithtlc" TargetMode="External"/><Relationship Id="rId4" Type="http://schemas.openxmlformats.org/officeDocument/2006/relationships/hyperlink" Target="mailto:tcollins@southportschool.org" TargetMode="External"/><Relationship Id="rId5" Type="http://schemas.openxmlformats.org/officeDocument/2006/relationships/hyperlink" Target="https://twitter.com/iplante" TargetMode="External"/><Relationship Id="rId6" Type="http://schemas.openxmlformats.org/officeDocument/2006/relationships/hyperlink" Target="mailto:splante@southportschool.org" TargetMode="External"/><Relationship Id="rId7" Type="http://schemas.openxmlformats.org/officeDocument/2006/relationships/hyperlink" Target="https://tinyurl.com/TOGresources"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1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27.jpg"/><Relationship Id="rId4" Type="http://schemas.openxmlformats.org/officeDocument/2006/relationships/image" Target="../media/image24.jpg"/><Relationship Id="rId5" Type="http://schemas.openxmlformats.org/officeDocument/2006/relationships/image" Target="../media/image7.png"/><Relationship Id="rId6" Type="http://schemas.openxmlformats.org/officeDocument/2006/relationships/image" Target="../media/image10.jpg"/><Relationship Id="rId7" Type="http://schemas.openxmlformats.org/officeDocument/2006/relationships/image" Target="../media/image8.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 name="Shape 54"/>
        <p:cNvGrpSpPr/>
        <p:nvPr/>
      </p:nvGrpSpPr>
      <p:grpSpPr>
        <a:xfrm>
          <a:off x="0" y="0"/>
          <a:ext cx="0" cy="0"/>
          <a:chOff x="0" y="0"/>
          <a:chExt cx="0" cy="0"/>
        </a:xfrm>
      </p:grpSpPr>
      <p:sp>
        <p:nvSpPr>
          <p:cNvPr id="55" name="Google Shape;55;p13"/>
          <p:cNvSpPr txBox="1"/>
          <p:nvPr>
            <p:ph idx="1" type="subTitle"/>
          </p:nvPr>
        </p:nvSpPr>
        <p:spPr>
          <a:xfrm>
            <a:off x="342197" y="763721"/>
            <a:ext cx="8222100" cy="3005400"/>
          </a:xfrm>
          <a:prstGeom prst="rect">
            <a:avLst/>
          </a:prstGeom>
        </p:spPr>
        <p:txBody>
          <a:bodyPr anchorCtr="0" anchor="t" bIns="91425" lIns="91425" spcFirstLastPara="1" rIns="91425" wrap="square" tIns="91425">
            <a:noAutofit/>
          </a:bodyPr>
          <a:lstStyle/>
          <a:p>
            <a:pPr indent="0" lvl="0" marL="0" rtl="0" algn="ctr">
              <a:spcBef>
                <a:spcPts val="0"/>
              </a:spcBef>
              <a:spcAft>
                <a:spcPts val="0"/>
              </a:spcAft>
              <a:buNone/>
            </a:pPr>
            <a:r>
              <a:rPr lang="en" sz="4800">
                <a:solidFill>
                  <a:srgbClr val="000000"/>
                </a:solidFill>
                <a:highlight>
                  <a:srgbClr val="FFFFFF"/>
                </a:highlight>
                <a:latin typeface="Cambria"/>
                <a:ea typeface="Cambria"/>
                <a:cs typeface="Cambria"/>
                <a:sym typeface="Cambria"/>
              </a:rPr>
              <a:t>Technol-OGy: </a:t>
            </a:r>
            <a:endParaRPr sz="4800">
              <a:solidFill>
                <a:srgbClr val="000000"/>
              </a:solidFill>
              <a:highlight>
                <a:srgbClr val="FFFFFF"/>
              </a:highlight>
              <a:latin typeface="Cambria"/>
              <a:ea typeface="Cambria"/>
              <a:cs typeface="Cambria"/>
              <a:sym typeface="Cambria"/>
            </a:endParaRPr>
          </a:p>
          <a:p>
            <a:pPr indent="0" lvl="0" marL="0" rtl="0" algn="ctr">
              <a:spcBef>
                <a:spcPts val="0"/>
              </a:spcBef>
              <a:spcAft>
                <a:spcPts val="0"/>
              </a:spcAft>
              <a:buNone/>
            </a:pPr>
            <a:r>
              <a:rPr lang="en" sz="4800">
                <a:solidFill>
                  <a:srgbClr val="000000"/>
                </a:solidFill>
                <a:highlight>
                  <a:srgbClr val="FFFFFF"/>
                </a:highlight>
                <a:latin typeface="Cambria"/>
                <a:ea typeface="Cambria"/>
                <a:cs typeface="Cambria"/>
                <a:sym typeface="Cambria"/>
              </a:rPr>
              <a:t>Enhancing </a:t>
            </a:r>
            <a:r>
              <a:rPr lang="en" sz="4800">
                <a:solidFill>
                  <a:srgbClr val="000000"/>
                </a:solidFill>
                <a:highlight>
                  <a:srgbClr val="FFFFFF"/>
                </a:highlight>
                <a:latin typeface="Cambria"/>
                <a:ea typeface="Cambria"/>
                <a:cs typeface="Cambria"/>
                <a:sym typeface="Cambria"/>
              </a:rPr>
              <a:t>Structured Literacy </a:t>
            </a:r>
            <a:r>
              <a:rPr lang="en" sz="4800">
                <a:solidFill>
                  <a:srgbClr val="000000"/>
                </a:solidFill>
                <a:highlight>
                  <a:srgbClr val="FFFFFF"/>
                </a:highlight>
                <a:latin typeface="Cambria"/>
                <a:ea typeface="Cambria"/>
                <a:cs typeface="Cambria"/>
                <a:sym typeface="Cambria"/>
              </a:rPr>
              <a:t>Instruction with </a:t>
            </a:r>
            <a:r>
              <a:rPr lang="en" sz="4800">
                <a:solidFill>
                  <a:srgbClr val="000000"/>
                </a:solidFill>
                <a:highlight>
                  <a:srgbClr val="FFFFFF"/>
                </a:highlight>
                <a:latin typeface="Cambria"/>
                <a:ea typeface="Cambria"/>
                <a:cs typeface="Cambria"/>
                <a:sym typeface="Cambria"/>
              </a:rPr>
              <a:t>Educational </a:t>
            </a:r>
            <a:r>
              <a:rPr lang="en" sz="4800">
                <a:solidFill>
                  <a:srgbClr val="000000"/>
                </a:solidFill>
                <a:highlight>
                  <a:srgbClr val="FFFFFF"/>
                </a:highlight>
                <a:latin typeface="Cambria"/>
                <a:ea typeface="Cambria"/>
                <a:cs typeface="Cambria"/>
                <a:sym typeface="Cambria"/>
              </a:rPr>
              <a:t>Technology</a:t>
            </a:r>
            <a:endParaRPr sz="4800">
              <a:latin typeface="Cambria"/>
              <a:ea typeface="Cambria"/>
              <a:cs typeface="Cambria"/>
              <a:sym typeface="Cambria"/>
            </a:endParaRPr>
          </a:p>
        </p:txBody>
      </p:sp>
      <p:sp>
        <p:nvSpPr>
          <p:cNvPr id="56" name="Google Shape;56;p13"/>
          <p:cNvSpPr txBox="1"/>
          <p:nvPr/>
        </p:nvSpPr>
        <p:spPr>
          <a:xfrm>
            <a:off x="2698700" y="4075904"/>
            <a:ext cx="3509100" cy="73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t>Wifi: Southport Shares</a:t>
            </a:r>
            <a:endParaRPr sz="2400"/>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pic>
        <p:nvPicPr>
          <p:cNvPr id="117" name="Google Shape;117;p22"/>
          <p:cNvPicPr preferRelativeResize="0"/>
          <p:nvPr/>
        </p:nvPicPr>
        <p:blipFill>
          <a:blip r:embed="rId3">
            <a:alphaModFix/>
          </a:blip>
          <a:stretch>
            <a:fillRect/>
          </a:stretch>
        </p:blipFill>
        <p:spPr>
          <a:xfrm>
            <a:off x="1814575" y="2959424"/>
            <a:ext cx="2725199" cy="1883075"/>
          </a:xfrm>
          <a:prstGeom prst="rect">
            <a:avLst/>
          </a:prstGeom>
          <a:noFill/>
          <a:ln>
            <a:noFill/>
          </a:ln>
        </p:spPr>
      </p:pic>
      <p:sp>
        <p:nvSpPr>
          <p:cNvPr id="118" name="Google Shape;118;p2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Phonological Awareness:  SL</a:t>
            </a:r>
            <a:endParaRPr>
              <a:latin typeface="Verdana"/>
              <a:ea typeface="Verdana"/>
              <a:cs typeface="Verdana"/>
              <a:sym typeface="Verdana"/>
            </a:endParaRPr>
          </a:p>
        </p:txBody>
      </p:sp>
      <p:pic>
        <p:nvPicPr>
          <p:cNvPr id="119" name="Google Shape;119;p22"/>
          <p:cNvPicPr preferRelativeResize="0"/>
          <p:nvPr/>
        </p:nvPicPr>
        <p:blipFill>
          <a:blip r:embed="rId4">
            <a:alphaModFix/>
          </a:blip>
          <a:stretch>
            <a:fillRect/>
          </a:stretch>
        </p:blipFill>
        <p:spPr>
          <a:xfrm>
            <a:off x="4256825" y="1227163"/>
            <a:ext cx="1688076" cy="2260050"/>
          </a:xfrm>
          <a:prstGeom prst="rect">
            <a:avLst/>
          </a:prstGeom>
          <a:noFill/>
          <a:ln>
            <a:noFill/>
          </a:ln>
        </p:spPr>
      </p:pic>
      <p:pic>
        <p:nvPicPr>
          <p:cNvPr id="120" name="Google Shape;120;p22"/>
          <p:cNvPicPr preferRelativeResize="0"/>
          <p:nvPr/>
        </p:nvPicPr>
        <p:blipFill rotWithShape="1">
          <a:blip r:embed="rId5">
            <a:alphaModFix/>
          </a:blip>
          <a:srcRect b="14726" l="0" r="17857" t="0"/>
          <a:stretch/>
        </p:blipFill>
        <p:spPr>
          <a:xfrm>
            <a:off x="353175" y="1158375"/>
            <a:ext cx="2310126" cy="1801050"/>
          </a:xfrm>
          <a:prstGeom prst="rect">
            <a:avLst/>
          </a:prstGeom>
          <a:noFill/>
          <a:ln>
            <a:noFill/>
          </a:ln>
        </p:spPr>
      </p:pic>
      <p:pic>
        <p:nvPicPr>
          <p:cNvPr id="121" name="Google Shape;121;p22"/>
          <p:cNvPicPr preferRelativeResize="0"/>
          <p:nvPr/>
        </p:nvPicPr>
        <p:blipFill>
          <a:blip r:embed="rId6">
            <a:alphaModFix/>
          </a:blip>
          <a:stretch>
            <a:fillRect/>
          </a:stretch>
        </p:blipFill>
        <p:spPr>
          <a:xfrm>
            <a:off x="5872825" y="2893863"/>
            <a:ext cx="2111350" cy="20142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pic>
        <p:nvPicPr>
          <p:cNvPr id="126" name="Google Shape;126;p23"/>
          <p:cNvPicPr preferRelativeResize="0"/>
          <p:nvPr/>
        </p:nvPicPr>
        <p:blipFill>
          <a:blip r:embed="rId3">
            <a:alphaModFix/>
          </a:blip>
          <a:stretch>
            <a:fillRect/>
          </a:stretch>
        </p:blipFill>
        <p:spPr>
          <a:xfrm>
            <a:off x="3054750" y="2523297"/>
            <a:ext cx="2662050" cy="2038501"/>
          </a:xfrm>
          <a:prstGeom prst="rect">
            <a:avLst/>
          </a:prstGeom>
          <a:noFill/>
          <a:ln>
            <a:noFill/>
          </a:ln>
        </p:spPr>
      </p:pic>
      <p:sp>
        <p:nvSpPr>
          <p:cNvPr id="127" name="Google Shape;127;p23"/>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Phonemic Awareness:  SL</a:t>
            </a:r>
            <a:endParaRPr>
              <a:latin typeface="Verdana"/>
              <a:ea typeface="Verdana"/>
              <a:cs typeface="Verdana"/>
              <a:sym typeface="Verdana"/>
            </a:endParaRPr>
          </a:p>
        </p:txBody>
      </p:sp>
      <p:graphicFrame>
        <p:nvGraphicFramePr>
          <p:cNvPr id="128" name="Google Shape;128;p23"/>
          <p:cNvGraphicFramePr/>
          <p:nvPr/>
        </p:nvGraphicFramePr>
        <p:xfrm>
          <a:off x="311700" y="1229875"/>
          <a:ext cx="3000000" cy="3000000"/>
        </p:xfrm>
        <a:graphic>
          <a:graphicData uri="http://schemas.openxmlformats.org/drawingml/2006/table">
            <a:tbl>
              <a:tblPr>
                <a:noFill/>
                <a:tableStyleId>{1148AF9A-9BCA-46DB-8D54-244BB272410D}</a:tableStyleId>
              </a:tblPr>
              <a:tblGrid>
                <a:gridCol w="7239000"/>
              </a:tblGrid>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Ability to hear, identify, and manipulate individual speech sounds or </a:t>
                      </a:r>
                      <a:r>
                        <a:rPr b="1" lang="en" sz="1800">
                          <a:latin typeface="Verdana"/>
                          <a:ea typeface="Verdana"/>
                          <a:cs typeface="Verdana"/>
                          <a:sym typeface="Verdana"/>
                        </a:rPr>
                        <a:t>phonemes</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Completely auditory</a:t>
                      </a:r>
                      <a:endParaRPr sz="1800">
                        <a:latin typeface="Verdana"/>
                        <a:ea typeface="Verdana"/>
                        <a:cs typeface="Verdana"/>
                        <a:sym typeface="Verdana"/>
                      </a:endParaRPr>
                    </a:p>
                  </a:txBody>
                  <a:tcPr marT="91425" marB="91425" marR="91425" marL="91425" anchor="ctr"/>
                </a:tc>
              </a:tr>
            </a:tbl>
          </a:graphicData>
        </a:graphic>
      </p:graphicFrame>
      <p:sp>
        <p:nvSpPr>
          <p:cNvPr id="129" name="Google Shape;129;p23"/>
          <p:cNvSpPr txBox="1"/>
          <p:nvPr/>
        </p:nvSpPr>
        <p:spPr>
          <a:xfrm>
            <a:off x="351700" y="3393825"/>
            <a:ext cx="2889300" cy="118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23"/>
          <p:cNvSpPr txBox="1"/>
          <p:nvPr/>
        </p:nvSpPr>
        <p:spPr>
          <a:xfrm>
            <a:off x="443925" y="4561800"/>
            <a:ext cx="7883700" cy="444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latin typeface="Verdana"/>
                <a:ea typeface="Verdana"/>
                <a:cs typeface="Verdana"/>
                <a:sym typeface="Verdana"/>
              </a:rPr>
              <a:t>To watch phonemic awareness activities in action:  </a:t>
            </a:r>
            <a:r>
              <a:rPr lang="en" sz="1150" u="sng">
                <a:latin typeface="Verdana"/>
                <a:ea typeface="Verdana"/>
                <a:cs typeface="Verdana"/>
                <a:sym typeface="Verdana"/>
                <a:hlinkClick r:id="rId4"/>
              </a:rPr>
              <a:t>http://tinyurl.com/jk6kt4p</a:t>
            </a:r>
            <a:endParaRPr>
              <a:latin typeface="Verdana"/>
              <a:ea typeface="Verdana"/>
              <a:cs typeface="Verdana"/>
              <a:sym typeface="Verdana"/>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p24"/>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Phonological Awareness: EdTech</a:t>
            </a:r>
            <a:endParaRPr>
              <a:latin typeface="Verdana"/>
              <a:ea typeface="Verdana"/>
              <a:cs typeface="Verdana"/>
              <a:sym typeface="Verdana"/>
            </a:endParaRPr>
          </a:p>
        </p:txBody>
      </p:sp>
      <p:sp>
        <p:nvSpPr>
          <p:cNvPr id="136" name="Google Shape;136;p24"/>
          <p:cNvSpPr txBox="1"/>
          <p:nvPr>
            <p:ph idx="1" type="body"/>
          </p:nvPr>
        </p:nvSpPr>
        <p:spPr>
          <a:xfrm>
            <a:off x="311700" y="1512275"/>
            <a:ext cx="8520600" cy="23652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Task Specific</a:t>
            </a:r>
            <a:endParaRPr sz="2400">
              <a:solidFill>
                <a:srgbClr val="000000"/>
              </a:solidFill>
              <a:latin typeface="Verdana"/>
              <a:ea typeface="Verdana"/>
              <a:cs typeface="Verdana"/>
              <a:sym typeface="Verdana"/>
            </a:endParaRPr>
          </a:p>
          <a:p>
            <a:pPr indent="-381000" lvl="1" marL="9144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Sound Literacy</a:t>
            </a:r>
            <a:endParaRPr sz="2400">
              <a:solidFill>
                <a:srgbClr val="000000"/>
              </a:solidFill>
              <a:latin typeface="Verdana"/>
              <a:ea typeface="Verdana"/>
              <a:cs typeface="Verdana"/>
              <a:sym typeface="Verdana"/>
            </a:endParaRPr>
          </a:p>
          <a:p>
            <a:pPr indent="-381000" lvl="1" marL="9144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Mayerson OG Deck</a:t>
            </a:r>
            <a:endParaRPr sz="2400">
              <a:solidFill>
                <a:srgbClr val="000000"/>
              </a:solidFill>
              <a:latin typeface="Verdana"/>
              <a:ea typeface="Verdana"/>
              <a:cs typeface="Verdana"/>
              <a:sym typeface="Verdana"/>
            </a:endParaRPr>
          </a:p>
          <a:p>
            <a:pPr indent="-381000" lvl="1" marL="9144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Lexia</a:t>
            </a:r>
            <a:endParaRPr sz="2400">
              <a:solidFill>
                <a:srgbClr val="000000"/>
              </a:solidFill>
              <a:latin typeface="Verdana"/>
              <a:ea typeface="Verdana"/>
              <a:cs typeface="Verdana"/>
              <a:sym typeface="Verdana"/>
            </a:endParaRPr>
          </a:p>
          <a:p>
            <a:pPr indent="0" lvl="0" marL="0" rtl="0" algn="l">
              <a:lnSpc>
                <a:spcPct val="150000"/>
              </a:lnSpc>
              <a:spcBef>
                <a:spcPts val="1600"/>
              </a:spcBef>
              <a:spcAft>
                <a:spcPts val="0"/>
              </a:spcAft>
              <a:buNone/>
            </a:pPr>
            <a:r>
              <a:t/>
            </a:r>
            <a:endParaRPr sz="2400">
              <a:solidFill>
                <a:srgbClr val="000000"/>
              </a:solidFill>
            </a:endParaRPr>
          </a:p>
          <a:p>
            <a:pPr indent="0" lvl="0" marL="0" rtl="0" algn="l">
              <a:lnSpc>
                <a:spcPct val="150000"/>
              </a:lnSpc>
              <a:spcBef>
                <a:spcPts val="1600"/>
              </a:spcBef>
              <a:spcAft>
                <a:spcPts val="1600"/>
              </a:spcAft>
              <a:buNone/>
            </a:pPr>
            <a:r>
              <a:t/>
            </a:r>
            <a:endParaRPr sz="2400">
              <a:solidFill>
                <a:srgbClr val="000000"/>
              </a:solidFill>
            </a:endParaRPr>
          </a:p>
        </p:txBody>
      </p:sp>
      <p:sp>
        <p:nvSpPr>
          <p:cNvPr id="137" name="Google Shape;137;p24"/>
          <p:cNvSpPr txBox="1"/>
          <p:nvPr>
            <p:ph idx="4294967295" type="body"/>
          </p:nvPr>
        </p:nvSpPr>
        <p:spPr>
          <a:xfrm>
            <a:off x="4832400" y="1512275"/>
            <a:ext cx="3999900" cy="32922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Slides of Sound Cards</a:t>
            </a:r>
            <a:endParaRPr sz="2400">
              <a:solidFill>
                <a:srgbClr val="000000"/>
              </a:solidFill>
              <a:latin typeface="Verdana"/>
              <a:ea typeface="Verdana"/>
              <a:cs typeface="Verdana"/>
              <a:sym typeface="Verdana"/>
            </a:endParaRPr>
          </a:p>
          <a:p>
            <a:pPr indent="-381000" lvl="0" marL="4572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Classkick/Explain </a:t>
            </a:r>
            <a:r>
              <a:rPr lang="en" sz="2400">
                <a:solidFill>
                  <a:srgbClr val="000000"/>
                </a:solidFill>
                <a:latin typeface="Verdana"/>
                <a:ea typeface="Verdana"/>
                <a:cs typeface="Verdana"/>
                <a:sym typeface="Verdana"/>
              </a:rPr>
              <a:t>Everything </a:t>
            </a:r>
            <a:endParaRPr sz="2400">
              <a:solidFill>
                <a:srgbClr val="000000"/>
              </a:solidFill>
              <a:latin typeface="Verdana"/>
              <a:ea typeface="Verdana"/>
              <a:cs typeface="Verdana"/>
              <a:sym typeface="Verdana"/>
            </a:endParaRPr>
          </a:p>
          <a:p>
            <a:pPr indent="-381000" lvl="0" marL="4572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Word Wizard</a:t>
            </a:r>
            <a:r>
              <a:rPr lang="en" sz="2400">
                <a:solidFill>
                  <a:srgbClr val="000000"/>
                </a:solidFill>
                <a:latin typeface="Verdana"/>
                <a:ea typeface="Verdana"/>
                <a:cs typeface="Verdana"/>
                <a:sym typeface="Verdana"/>
              </a:rPr>
              <a:t> </a:t>
            </a:r>
            <a:endParaRPr sz="2400">
              <a:solidFill>
                <a:srgbClr val="000000"/>
              </a:solidFill>
              <a:latin typeface="Verdana"/>
              <a:ea typeface="Verdana"/>
              <a:cs typeface="Verdana"/>
              <a:sym typeface="Verdana"/>
            </a:endParaRPr>
          </a:p>
          <a:p>
            <a:pPr indent="0" lvl="0" marL="0" rtl="0" algn="l">
              <a:lnSpc>
                <a:spcPct val="150000"/>
              </a:lnSpc>
              <a:spcBef>
                <a:spcPts val="1600"/>
              </a:spcBef>
              <a:spcAft>
                <a:spcPts val="1600"/>
              </a:spcAft>
              <a:buNone/>
            </a:pPr>
            <a:r>
              <a:t/>
            </a:r>
            <a:endParaRPr sz="2400">
              <a:solidFill>
                <a:srgbClr val="000000"/>
              </a:solidFill>
              <a:latin typeface="Verdana"/>
              <a:ea typeface="Verdana"/>
              <a:cs typeface="Verdana"/>
              <a:sym typeface="Verdana"/>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pic>
        <p:nvPicPr>
          <p:cNvPr id="142" name="Google Shape;142;p25"/>
          <p:cNvPicPr preferRelativeResize="0"/>
          <p:nvPr/>
        </p:nvPicPr>
        <p:blipFill>
          <a:blip r:embed="rId3">
            <a:alphaModFix/>
          </a:blip>
          <a:stretch>
            <a:fillRect/>
          </a:stretch>
        </p:blipFill>
        <p:spPr>
          <a:xfrm>
            <a:off x="930242" y="409204"/>
            <a:ext cx="6010227" cy="450767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6" name="Shape 146"/>
        <p:cNvGrpSpPr/>
        <p:nvPr/>
      </p:nvGrpSpPr>
      <p:grpSpPr>
        <a:xfrm>
          <a:off x="0" y="0"/>
          <a:ext cx="0" cy="0"/>
          <a:chOff x="0" y="0"/>
          <a:chExt cx="0" cy="0"/>
        </a:xfrm>
      </p:grpSpPr>
      <p:pic>
        <p:nvPicPr>
          <p:cNvPr id="147" name="Google Shape;147;p26"/>
          <p:cNvPicPr preferRelativeResize="0"/>
          <p:nvPr/>
        </p:nvPicPr>
        <p:blipFill>
          <a:blip r:embed="rId3">
            <a:alphaModFix/>
          </a:blip>
          <a:stretch>
            <a:fillRect/>
          </a:stretch>
        </p:blipFill>
        <p:spPr>
          <a:xfrm>
            <a:off x="836232" y="343897"/>
            <a:ext cx="5940949" cy="4455724"/>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1" name="Shape 151"/>
        <p:cNvGrpSpPr/>
        <p:nvPr/>
      </p:nvGrpSpPr>
      <p:grpSpPr>
        <a:xfrm>
          <a:off x="0" y="0"/>
          <a:ext cx="0" cy="0"/>
          <a:chOff x="0" y="0"/>
          <a:chExt cx="0" cy="0"/>
        </a:xfrm>
      </p:grpSpPr>
      <p:sp>
        <p:nvSpPr>
          <p:cNvPr id="152" name="Google Shape;152;p27"/>
          <p:cNvSpPr txBox="1"/>
          <p:nvPr>
            <p:ph type="title"/>
          </p:nvPr>
        </p:nvSpPr>
        <p:spPr>
          <a:xfrm>
            <a:off x="311700" y="1301350"/>
            <a:ext cx="8520600" cy="1691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What are the challenges in the reading portion of the lesson? </a:t>
            </a:r>
            <a:endParaRPr/>
          </a:p>
        </p:txBody>
      </p:sp>
      <p:sp>
        <p:nvSpPr>
          <p:cNvPr id="153" name="Google Shape;153;p27"/>
          <p:cNvSpPr txBox="1"/>
          <p:nvPr/>
        </p:nvSpPr>
        <p:spPr>
          <a:xfrm>
            <a:off x="914400" y="2149132"/>
            <a:ext cx="7315200" cy="85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54" name="Google Shape;154;p27"/>
          <p:cNvSpPr txBox="1"/>
          <p:nvPr/>
        </p:nvSpPr>
        <p:spPr>
          <a:xfrm>
            <a:off x="914400" y="3095250"/>
            <a:ext cx="1945800" cy="137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155" name="Google Shape;155;p27"/>
          <p:cNvPicPr preferRelativeResize="0"/>
          <p:nvPr/>
        </p:nvPicPr>
        <p:blipFill>
          <a:blip r:embed="rId3">
            <a:alphaModFix/>
          </a:blip>
          <a:stretch>
            <a:fillRect/>
          </a:stretch>
        </p:blipFill>
        <p:spPr>
          <a:xfrm>
            <a:off x="4000500" y="3095257"/>
            <a:ext cx="1143000" cy="11430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Review Word Reading:  SL</a:t>
            </a:r>
            <a:endParaRPr>
              <a:latin typeface="Verdana"/>
              <a:ea typeface="Verdana"/>
              <a:cs typeface="Verdana"/>
              <a:sym typeface="Verdana"/>
            </a:endParaRPr>
          </a:p>
        </p:txBody>
      </p:sp>
      <p:pic>
        <p:nvPicPr>
          <p:cNvPr id="161" name="Google Shape;161;p28"/>
          <p:cNvPicPr preferRelativeResize="0"/>
          <p:nvPr/>
        </p:nvPicPr>
        <p:blipFill>
          <a:blip r:embed="rId3">
            <a:alphaModFix/>
          </a:blip>
          <a:stretch>
            <a:fillRect/>
          </a:stretch>
        </p:blipFill>
        <p:spPr>
          <a:xfrm>
            <a:off x="165175" y="1393375"/>
            <a:ext cx="2490976" cy="2012875"/>
          </a:xfrm>
          <a:prstGeom prst="rect">
            <a:avLst/>
          </a:prstGeom>
          <a:noFill/>
          <a:ln>
            <a:noFill/>
          </a:ln>
        </p:spPr>
      </p:pic>
      <p:pic>
        <p:nvPicPr>
          <p:cNvPr id="162" name="Google Shape;162;p28"/>
          <p:cNvPicPr preferRelativeResize="0"/>
          <p:nvPr/>
        </p:nvPicPr>
        <p:blipFill>
          <a:blip r:embed="rId4">
            <a:alphaModFix/>
          </a:blip>
          <a:stretch>
            <a:fillRect/>
          </a:stretch>
        </p:blipFill>
        <p:spPr>
          <a:xfrm>
            <a:off x="6294975" y="1469575"/>
            <a:ext cx="2390026" cy="1792525"/>
          </a:xfrm>
          <a:prstGeom prst="rect">
            <a:avLst/>
          </a:prstGeom>
          <a:noFill/>
          <a:ln>
            <a:noFill/>
          </a:ln>
        </p:spPr>
      </p:pic>
      <p:pic>
        <p:nvPicPr>
          <p:cNvPr id="163" name="Google Shape;163;p28"/>
          <p:cNvPicPr preferRelativeResize="0"/>
          <p:nvPr/>
        </p:nvPicPr>
        <p:blipFill>
          <a:blip r:embed="rId5">
            <a:alphaModFix/>
          </a:blip>
          <a:stretch>
            <a:fillRect/>
          </a:stretch>
        </p:blipFill>
        <p:spPr>
          <a:xfrm>
            <a:off x="2988688" y="2517025"/>
            <a:ext cx="3166625" cy="1645901"/>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7" name="Shape 167"/>
        <p:cNvGrpSpPr/>
        <p:nvPr/>
      </p:nvGrpSpPr>
      <p:grpSpPr>
        <a:xfrm>
          <a:off x="0" y="0"/>
          <a:ext cx="0" cy="0"/>
          <a:chOff x="0" y="0"/>
          <a:chExt cx="0" cy="0"/>
        </a:xfrm>
      </p:grpSpPr>
      <p:sp>
        <p:nvSpPr>
          <p:cNvPr id="168" name="Google Shape;168;p29"/>
          <p:cNvSpPr txBox="1"/>
          <p:nvPr>
            <p:ph type="title"/>
          </p:nvPr>
        </p:nvSpPr>
        <p:spPr>
          <a:xfrm>
            <a:off x="371075" y="1291449"/>
            <a:ext cx="8520600" cy="1464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What are the challenges of working on spelling in a small group environment?</a:t>
            </a:r>
            <a:endParaRPr/>
          </a:p>
        </p:txBody>
      </p:sp>
      <p:pic>
        <p:nvPicPr>
          <p:cNvPr id="169" name="Google Shape;169;p29"/>
          <p:cNvPicPr preferRelativeResize="0"/>
          <p:nvPr/>
        </p:nvPicPr>
        <p:blipFill>
          <a:blip r:embed="rId3">
            <a:alphaModFix/>
          </a:blip>
          <a:stretch>
            <a:fillRect/>
          </a:stretch>
        </p:blipFill>
        <p:spPr>
          <a:xfrm>
            <a:off x="4000500" y="3095257"/>
            <a:ext cx="1143000" cy="11430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3" name="Shape 173"/>
        <p:cNvGrpSpPr/>
        <p:nvPr/>
      </p:nvGrpSpPr>
      <p:grpSpPr>
        <a:xfrm>
          <a:off x="0" y="0"/>
          <a:ext cx="0" cy="0"/>
          <a:chOff x="0" y="0"/>
          <a:chExt cx="0" cy="0"/>
        </a:xfrm>
      </p:grpSpPr>
      <p:sp>
        <p:nvSpPr>
          <p:cNvPr id="174" name="Google Shape;174;p30"/>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Review Word Spelling:  SL </a:t>
            </a:r>
            <a:endParaRPr>
              <a:latin typeface="Verdana"/>
              <a:ea typeface="Verdana"/>
              <a:cs typeface="Verdana"/>
              <a:sym typeface="Verdana"/>
            </a:endParaRPr>
          </a:p>
        </p:txBody>
      </p:sp>
      <p:pic>
        <p:nvPicPr>
          <p:cNvPr id="175" name="Google Shape;175;p30"/>
          <p:cNvPicPr preferRelativeResize="0"/>
          <p:nvPr/>
        </p:nvPicPr>
        <p:blipFill>
          <a:blip r:embed="rId3">
            <a:alphaModFix/>
          </a:blip>
          <a:stretch>
            <a:fillRect/>
          </a:stretch>
        </p:blipFill>
        <p:spPr>
          <a:xfrm>
            <a:off x="5946588" y="1513675"/>
            <a:ext cx="2895775" cy="2619200"/>
          </a:xfrm>
          <a:prstGeom prst="rect">
            <a:avLst/>
          </a:prstGeom>
          <a:noFill/>
          <a:ln>
            <a:noFill/>
          </a:ln>
        </p:spPr>
      </p:pic>
      <p:pic>
        <p:nvPicPr>
          <p:cNvPr id="176" name="Google Shape;176;p30"/>
          <p:cNvPicPr preferRelativeResize="0"/>
          <p:nvPr/>
        </p:nvPicPr>
        <p:blipFill>
          <a:blip r:embed="rId4">
            <a:alphaModFix/>
          </a:blip>
          <a:stretch>
            <a:fillRect/>
          </a:stretch>
        </p:blipFill>
        <p:spPr>
          <a:xfrm>
            <a:off x="3309550" y="1495913"/>
            <a:ext cx="2317175" cy="2913675"/>
          </a:xfrm>
          <a:prstGeom prst="rect">
            <a:avLst/>
          </a:prstGeom>
          <a:noFill/>
          <a:ln>
            <a:noFill/>
          </a:ln>
        </p:spPr>
      </p:pic>
      <p:pic>
        <p:nvPicPr>
          <p:cNvPr id="177" name="Google Shape;177;p30"/>
          <p:cNvPicPr preferRelativeResize="0"/>
          <p:nvPr/>
        </p:nvPicPr>
        <p:blipFill>
          <a:blip r:embed="rId5">
            <a:alphaModFix/>
          </a:blip>
          <a:stretch>
            <a:fillRect/>
          </a:stretch>
        </p:blipFill>
        <p:spPr>
          <a:xfrm>
            <a:off x="301638" y="1735325"/>
            <a:ext cx="2389000" cy="24348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id="182" name="Google Shape;182;p31"/>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New Concepts:  SL</a:t>
            </a:r>
            <a:endParaRPr>
              <a:latin typeface="Verdana"/>
              <a:ea typeface="Verdana"/>
              <a:cs typeface="Verdana"/>
              <a:sym typeface="Verdana"/>
            </a:endParaRPr>
          </a:p>
        </p:txBody>
      </p:sp>
      <p:pic>
        <p:nvPicPr>
          <p:cNvPr id="183" name="Google Shape;183;p31"/>
          <p:cNvPicPr preferRelativeResize="0"/>
          <p:nvPr/>
        </p:nvPicPr>
        <p:blipFill>
          <a:blip r:embed="rId3">
            <a:alphaModFix/>
          </a:blip>
          <a:stretch>
            <a:fillRect/>
          </a:stretch>
        </p:blipFill>
        <p:spPr>
          <a:xfrm rot="3">
            <a:off x="2913525" y="2192988"/>
            <a:ext cx="3005075" cy="1689225"/>
          </a:xfrm>
          <a:prstGeom prst="rect">
            <a:avLst/>
          </a:prstGeom>
          <a:noFill/>
          <a:ln>
            <a:noFill/>
          </a:ln>
        </p:spPr>
      </p:pic>
      <p:pic>
        <p:nvPicPr>
          <p:cNvPr id="184" name="Google Shape;184;p31"/>
          <p:cNvPicPr preferRelativeResize="0"/>
          <p:nvPr/>
        </p:nvPicPr>
        <p:blipFill>
          <a:blip r:embed="rId4">
            <a:alphaModFix/>
          </a:blip>
          <a:stretch>
            <a:fillRect/>
          </a:stretch>
        </p:blipFill>
        <p:spPr>
          <a:xfrm rot="-5399996">
            <a:off x="184831" y="2506442"/>
            <a:ext cx="2701315" cy="2074367"/>
          </a:xfrm>
          <a:prstGeom prst="rect">
            <a:avLst/>
          </a:prstGeom>
          <a:noFill/>
          <a:ln>
            <a:noFill/>
          </a:ln>
        </p:spPr>
      </p:pic>
      <p:pic>
        <p:nvPicPr>
          <p:cNvPr descr="2015-03-17 09.37.29.jpg" id="185" name="Google Shape;185;p31"/>
          <p:cNvPicPr preferRelativeResize="0"/>
          <p:nvPr/>
        </p:nvPicPr>
        <p:blipFill>
          <a:blip r:embed="rId5">
            <a:alphaModFix/>
          </a:blip>
          <a:stretch>
            <a:fillRect/>
          </a:stretch>
        </p:blipFill>
        <p:spPr>
          <a:xfrm>
            <a:off x="6259451" y="2192975"/>
            <a:ext cx="2826200" cy="211092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nvSpPr>
        <p:spPr>
          <a:xfrm>
            <a:off x="460950" y="2815900"/>
            <a:ext cx="8461500" cy="15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latin typeface="Verdana"/>
                <a:ea typeface="Verdana"/>
                <a:cs typeface="Verdana"/>
                <a:sym typeface="Verdana"/>
              </a:rPr>
              <a:t>Theresa Collins, </a:t>
            </a:r>
            <a:r>
              <a:rPr lang="en" sz="2000" u="sng">
                <a:latin typeface="Verdana"/>
                <a:ea typeface="Verdana"/>
                <a:cs typeface="Verdana"/>
                <a:sym typeface="Verdana"/>
                <a:hlinkClick r:id="rId3"/>
              </a:rPr>
              <a:t>@ogwithtlc </a:t>
            </a:r>
            <a:r>
              <a:rPr lang="en" sz="2000">
                <a:latin typeface="Verdana"/>
                <a:ea typeface="Verdana"/>
                <a:cs typeface="Verdana"/>
                <a:sym typeface="Verdana"/>
              </a:rPr>
              <a:t>, </a:t>
            </a:r>
            <a:r>
              <a:rPr lang="en" sz="2000" u="sng">
                <a:solidFill>
                  <a:schemeClr val="hlink"/>
                </a:solidFill>
                <a:latin typeface="Verdana"/>
                <a:ea typeface="Verdana"/>
                <a:cs typeface="Verdana"/>
                <a:sym typeface="Verdana"/>
                <a:hlinkClick r:id="rId4"/>
              </a:rPr>
              <a:t>tcollins@</a:t>
            </a:r>
            <a:r>
              <a:rPr lang="en" sz="2000" u="sng">
                <a:solidFill>
                  <a:schemeClr val="hlink"/>
                </a:solidFill>
                <a:latin typeface="Verdana"/>
                <a:ea typeface="Verdana"/>
                <a:cs typeface="Verdana"/>
                <a:sym typeface="Verdana"/>
                <a:hlinkClick r:id="rId5"/>
              </a:rPr>
              <a:t>southportschool.org</a:t>
            </a:r>
            <a:endParaRPr sz="2000">
              <a:latin typeface="Verdana"/>
              <a:ea typeface="Verdana"/>
              <a:cs typeface="Verdana"/>
              <a:sym typeface="Verdana"/>
            </a:endParaRPr>
          </a:p>
          <a:p>
            <a:pPr indent="0" lvl="0" marL="0" rtl="0" algn="l">
              <a:spcBef>
                <a:spcPts val="0"/>
              </a:spcBef>
              <a:spcAft>
                <a:spcPts val="0"/>
              </a:spcAft>
              <a:buNone/>
            </a:pPr>
            <a:r>
              <a:t/>
            </a:r>
            <a:endParaRPr sz="2000">
              <a:latin typeface="Verdana"/>
              <a:ea typeface="Verdana"/>
              <a:cs typeface="Verdana"/>
              <a:sym typeface="Verdana"/>
            </a:endParaRPr>
          </a:p>
          <a:p>
            <a:pPr indent="0" lvl="0" marL="0" rtl="0" algn="l">
              <a:spcBef>
                <a:spcPts val="0"/>
              </a:spcBef>
              <a:spcAft>
                <a:spcPts val="0"/>
              </a:spcAft>
              <a:buNone/>
            </a:pPr>
            <a:r>
              <a:t/>
            </a:r>
            <a:endParaRPr sz="2000">
              <a:latin typeface="Verdana"/>
              <a:ea typeface="Verdana"/>
              <a:cs typeface="Verdana"/>
              <a:sym typeface="Verdana"/>
            </a:endParaRPr>
          </a:p>
          <a:p>
            <a:pPr indent="0" lvl="0" marL="0" rtl="0" algn="l">
              <a:spcBef>
                <a:spcPts val="0"/>
              </a:spcBef>
              <a:spcAft>
                <a:spcPts val="0"/>
              </a:spcAft>
              <a:buNone/>
            </a:pPr>
            <a:r>
              <a:rPr lang="en" sz="2000">
                <a:latin typeface="Verdana"/>
                <a:ea typeface="Verdana"/>
                <a:cs typeface="Verdana"/>
                <a:sym typeface="Verdana"/>
              </a:rPr>
              <a:t>Sharon LePage Plante, </a:t>
            </a:r>
            <a:r>
              <a:rPr lang="en" sz="2000" u="sng">
                <a:latin typeface="Verdana"/>
                <a:ea typeface="Verdana"/>
                <a:cs typeface="Verdana"/>
                <a:sym typeface="Verdana"/>
                <a:hlinkClick r:id="rId6"/>
              </a:rPr>
              <a:t>@iplante</a:t>
            </a:r>
            <a:r>
              <a:rPr lang="en" sz="2000">
                <a:latin typeface="Verdana"/>
                <a:ea typeface="Verdana"/>
                <a:cs typeface="Verdana"/>
                <a:sym typeface="Verdana"/>
              </a:rPr>
              <a:t>, </a:t>
            </a:r>
            <a:r>
              <a:rPr lang="en" sz="2000" u="sng">
                <a:solidFill>
                  <a:schemeClr val="hlink"/>
                </a:solidFill>
                <a:latin typeface="Verdana"/>
                <a:ea typeface="Verdana"/>
                <a:cs typeface="Verdana"/>
                <a:sym typeface="Verdana"/>
                <a:hlinkClick r:id="rId7"/>
              </a:rPr>
              <a:t>splante@</a:t>
            </a:r>
            <a:r>
              <a:rPr lang="en" sz="2000" u="sng">
                <a:solidFill>
                  <a:schemeClr val="hlink"/>
                </a:solidFill>
                <a:latin typeface="Verdana"/>
                <a:ea typeface="Verdana"/>
                <a:cs typeface="Verdana"/>
                <a:sym typeface="Verdana"/>
                <a:hlinkClick r:id="rId8"/>
              </a:rPr>
              <a:t>southportschool.org</a:t>
            </a:r>
            <a:endParaRPr sz="2000">
              <a:latin typeface="Verdana"/>
              <a:ea typeface="Verdana"/>
              <a:cs typeface="Verdana"/>
              <a:sym typeface="Verdana"/>
            </a:endParaRPr>
          </a:p>
          <a:p>
            <a:pPr indent="0" lvl="0" marL="0" rtl="0" algn="l">
              <a:spcBef>
                <a:spcPts val="0"/>
              </a:spcBef>
              <a:spcAft>
                <a:spcPts val="0"/>
              </a:spcAft>
              <a:buNone/>
            </a:pPr>
            <a:r>
              <a:t/>
            </a:r>
            <a:endParaRPr sz="2000">
              <a:latin typeface="Verdana"/>
              <a:ea typeface="Verdana"/>
              <a:cs typeface="Verdana"/>
              <a:sym typeface="Verdana"/>
            </a:endParaRPr>
          </a:p>
        </p:txBody>
      </p:sp>
      <p:sp>
        <p:nvSpPr>
          <p:cNvPr id="62" name="Google Shape;62;p14"/>
          <p:cNvSpPr txBox="1"/>
          <p:nvPr/>
        </p:nvSpPr>
        <p:spPr>
          <a:xfrm>
            <a:off x="404400" y="819625"/>
            <a:ext cx="8574600" cy="15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Verdana"/>
                <a:ea typeface="Verdana"/>
                <a:cs typeface="Verdana"/>
                <a:sym typeface="Verdana"/>
              </a:rPr>
              <a:t>Link to Resources:</a:t>
            </a:r>
            <a:endParaRPr sz="1800">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sz="1800">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180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rPr b="1" lang="en" sz="1800" u="sng">
                <a:solidFill>
                  <a:schemeClr val="hlink"/>
                </a:solidFill>
                <a:highlight>
                  <a:srgbClr val="FFFFFF"/>
                </a:highlight>
                <a:latin typeface="Verdana"/>
                <a:ea typeface="Verdana"/>
                <a:cs typeface="Verdana"/>
                <a:sym typeface="Verdana"/>
                <a:hlinkClick r:id="rId9"/>
              </a:rPr>
              <a:t>https://tinyurl.com/TOGresources</a:t>
            </a:r>
            <a:endParaRPr b="1" sz="180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95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240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950">
              <a:solidFill>
                <a:schemeClr val="dk1"/>
              </a:solidFill>
              <a:highlight>
                <a:srgbClr val="FFFFFF"/>
              </a:highlight>
              <a:latin typeface="Verdana"/>
              <a:ea typeface="Verdana"/>
              <a:cs typeface="Verdana"/>
              <a:sym typeface="Verdana"/>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9" name="Shape 189"/>
        <p:cNvGrpSpPr/>
        <p:nvPr/>
      </p:nvGrpSpPr>
      <p:grpSpPr>
        <a:xfrm>
          <a:off x="0" y="0"/>
          <a:ext cx="0" cy="0"/>
          <a:chOff x="0" y="0"/>
          <a:chExt cx="0" cy="0"/>
        </a:xfrm>
      </p:grpSpPr>
      <p:sp>
        <p:nvSpPr>
          <p:cNvPr id="190" name="Google Shape;190;p32"/>
          <p:cNvSpPr txBox="1"/>
          <p:nvPr>
            <p:ph type="title"/>
          </p:nvPr>
        </p:nvSpPr>
        <p:spPr>
          <a:xfrm>
            <a:off x="304138" y="278750"/>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New Concepts:  SL</a:t>
            </a:r>
            <a:endParaRPr>
              <a:latin typeface="Verdana"/>
              <a:ea typeface="Verdana"/>
              <a:cs typeface="Verdana"/>
              <a:sym typeface="Verdana"/>
            </a:endParaRPr>
          </a:p>
        </p:txBody>
      </p:sp>
      <p:graphicFrame>
        <p:nvGraphicFramePr>
          <p:cNvPr id="191" name="Google Shape;191;p32"/>
          <p:cNvGraphicFramePr/>
          <p:nvPr/>
        </p:nvGraphicFramePr>
        <p:xfrm>
          <a:off x="431063" y="1028850"/>
          <a:ext cx="3000000" cy="3000000"/>
        </p:xfrm>
        <a:graphic>
          <a:graphicData uri="http://schemas.openxmlformats.org/drawingml/2006/table">
            <a:tbl>
              <a:tblPr>
                <a:noFill/>
                <a:tableStyleId>{1148AF9A-9BCA-46DB-8D54-244BB272410D}</a:tableStyleId>
              </a:tblPr>
              <a:tblGrid>
                <a:gridCol w="8266775"/>
              </a:tblGrid>
              <a:tr h="942775">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Through both channels - reading and spelling - to make as many sensory linkages as possible</a:t>
                      </a:r>
                      <a:endParaRPr sz="1800">
                        <a:latin typeface="Verdana"/>
                        <a:ea typeface="Verdana"/>
                        <a:cs typeface="Verdana"/>
                        <a:sym typeface="Verdana"/>
                      </a:endParaRPr>
                    </a:p>
                  </a:txBody>
                  <a:tcPr marT="91425" marB="91425" marR="91425" marL="91425" anchor="ctr"/>
                </a:tc>
              </a:tr>
              <a:tr h="942775">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Teach smallest unit directly/explicitly, from isolated sound to words/phrases/sentences or...</a:t>
                      </a:r>
                      <a:endParaRPr sz="1800">
                        <a:latin typeface="Verdana"/>
                        <a:ea typeface="Verdana"/>
                        <a:cs typeface="Verdana"/>
                        <a:sym typeface="Verdana"/>
                      </a:endParaRPr>
                    </a:p>
                  </a:txBody>
                  <a:tcPr marT="91425" marB="91425" marR="91425" marL="91425" anchor="ctr"/>
                </a:tc>
              </a:tr>
              <a:tr h="649825">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From rule (spelling rule, etc.) to examples/non examples</a:t>
                      </a:r>
                      <a:endParaRPr sz="1800">
                        <a:latin typeface="Verdana"/>
                        <a:ea typeface="Verdana"/>
                        <a:cs typeface="Verdana"/>
                        <a:sym typeface="Verdana"/>
                      </a:endParaRPr>
                    </a:p>
                  </a:txBody>
                  <a:tcPr marT="91425" marB="91425" marR="91425" marL="91425" anchor="ctr"/>
                </a:tc>
              </a:tr>
              <a:tr h="649825">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Modeling/scaffolding/independent application</a:t>
                      </a:r>
                      <a:endParaRPr sz="1800">
                        <a:latin typeface="Verdana"/>
                        <a:ea typeface="Verdana"/>
                        <a:cs typeface="Verdana"/>
                        <a:sym typeface="Verdana"/>
                      </a:endParaRPr>
                    </a:p>
                  </a:txBody>
                  <a:tcPr marT="91425" marB="91425" marR="91425" marL="91425" anchor="ctr"/>
                </a:tc>
              </a:tr>
              <a:tr h="649825">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TCCC/SOS Spelling</a:t>
                      </a:r>
                      <a:endParaRPr sz="1800">
                        <a:latin typeface="Verdana"/>
                        <a:ea typeface="Verdana"/>
                        <a:cs typeface="Verdana"/>
                        <a:sym typeface="Verdana"/>
                      </a:endParaRPr>
                    </a:p>
                  </a:txBody>
                  <a:tcPr marT="91425" marB="91425" marR="91425" marL="91425" anchor="ctr"/>
                </a:tc>
              </a:tr>
            </a:tbl>
          </a:graphicData>
        </a:graphic>
      </p:graphicFrame>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id="196" name="Google Shape;196;p33"/>
          <p:cNvSpPr txBox="1"/>
          <p:nvPr>
            <p:ph type="title"/>
          </p:nvPr>
        </p:nvSpPr>
        <p:spPr>
          <a:xfrm>
            <a:off x="244925" y="328875"/>
            <a:ext cx="46608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New Concepts:  SL </a:t>
            </a:r>
            <a:endParaRPr>
              <a:latin typeface="Verdana"/>
              <a:ea typeface="Verdana"/>
              <a:cs typeface="Verdana"/>
              <a:sym typeface="Verdana"/>
            </a:endParaRPr>
          </a:p>
        </p:txBody>
      </p:sp>
      <p:pic>
        <p:nvPicPr>
          <p:cNvPr id="197" name="Google Shape;197;p33"/>
          <p:cNvPicPr preferRelativeResize="0"/>
          <p:nvPr/>
        </p:nvPicPr>
        <p:blipFill>
          <a:blip r:embed="rId3">
            <a:alphaModFix/>
          </a:blip>
          <a:stretch>
            <a:fillRect/>
          </a:stretch>
        </p:blipFill>
        <p:spPr>
          <a:xfrm>
            <a:off x="5897250" y="1592600"/>
            <a:ext cx="3056650" cy="3056650"/>
          </a:xfrm>
          <a:prstGeom prst="rect">
            <a:avLst/>
          </a:prstGeom>
          <a:noFill/>
          <a:ln>
            <a:noFill/>
          </a:ln>
        </p:spPr>
      </p:pic>
      <p:graphicFrame>
        <p:nvGraphicFramePr>
          <p:cNvPr id="198" name="Google Shape;198;p33"/>
          <p:cNvGraphicFramePr/>
          <p:nvPr/>
        </p:nvGraphicFramePr>
        <p:xfrm>
          <a:off x="175675" y="1261800"/>
          <a:ext cx="3000000" cy="3000000"/>
        </p:xfrm>
        <a:graphic>
          <a:graphicData uri="http://schemas.openxmlformats.org/drawingml/2006/table">
            <a:tbl>
              <a:tblPr>
                <a:noFill/>
                <a:tableStyleId>{1148AF9A-9BCA-46DB-8D54-244BB272410D}</a:tableStyleId>
              </a:tblPr>
              <a:tblGrid>
                <a:gridCol w="2491475"/>
                <a:gridCol w="2491475"/>
              </a:tblGrid>
              <a:tr h="1004050">
                <a:tc rowSpan="3">
                  <a:txBody>
                    <a:bodyPr/>
                    <a:lstStyle/>
                    <a:p>
                      <a:pPr indent="0" lvl="0" marL="0" rtl="0" algn="l">
                        <a:spcBef>
                          <a:spcPts val="0"/>
                        </a:spcBef>
                        <a:spcAft>
                          <a:spcPts val="0"/>
                        </a:spcAft>
                        <a:buNone/>
                      </a:pPr>
                      <a:r>
                        <a:rPr lang="en">
                          <a:latin typeface="Verdana"/>
                          <a:ea typeface="Verdana"/>
                          <a:cs typeface="Verdana"/>
                          <a:sym typeface="Verdana"/>
                        </a:rPr>
                        <a:t>Spelling:                                                             </a:t>
                      </a:r>
                      <a:endParaRPr>
                        <a:latin typeface="Verdana"/>
                        <a:ea typeface="Verdana"/>
                        <a:cs typeface="Verdana"/>
                        <a:sym typeface="Verdana"/>
                      </a:endParaRPr>
                    </a:p>
                  </a:txBody>
                  <a:tcPr marT="91425" marB="91425" marR="91425" marL="91425" anchor="ctr"/>
                </a:tc>
                <a:tc>
                  <a:txBody>
                    <a:bodyPr/>
                    <a:lstStyle/>
                    <a:p>
                      <a:pPr indent="0" lvl="0" marL="0" rtl="0" algn="l">
                        <a:spcBef>
                          <a:spcPts val="0"/>
                        </a:spcBef>
                        <a:spcAft>
                          <a:spcPts val="0"/>
                        </a:spcAft>
                        <a:buNone/>
                      </a:pPr>
                      <a:r>
                        <a:rPr lang="en">
                          <a:latin typeface="Verdana"/>
                          <a:ea typeface="Verdana"/>
                          <a:cs typeface="Verdana"/>
                          <a:sym typeface="Verdana"/>
                        </a:rPr>
                        <a:t>Phonics/Morphology based (VAKT linkages)</a:t>
                      </a:r>
                      <a:endParaRPr>
                        <a:latin typeface="Verdana"/>
                        <a:ea typeface="Verdana"/>
                        <a:cs typeface="Verdana"/>
                        <a:sym typeface="Verdana"/>
                      </a:endParaRPr>
                    </a:p>
                  </a:txBody>
                  <a:tcPr marT="91425" marB="91425" marR="91425" marL="91425" anchor="ctr"/>
                </a:tc>
              </a:tr>
              <a:tr h="714725">
                <a:tc vMerge="1"/>
                <a:tc>
                  <a:txBody>
                    <a:bodyPr/>
                    <a:lstStyle/>
                    <a:p>
                      <a:pPr indent="0" lvl="0" marL="0" rtl="0" algn="l">
                        <a:spcBef>
                          <a:spcPts val="0"/>
                        </a:spcBef>
                        <a:spcAft>
                          <a:spcPts val="0"/>
                        </a:spcAft>
                        <a:buNone/>
                      </a:pPr>
                      <a:r>
                        <a:rPr lang="en">
                          <a:latin typeface="Verdana"/>
                          <a:ea typeface="Verdana"/>
                          <a:cs typeface="Verdana"/>
                          <a:sym typeface="Verdana"/>
                        </a:rPr>
                        <a:t>Reliable Spelling Regulations  </a:t>
                      </a:r>
                      <a:endParaRPr>
                        <a:latin typeface="Verdana"/>
                        <a:ea typeface="Verdana"/>
                        <a:cs typeface="Verdana"/>
                        <a:sym typeface="Verdana"/>
                      </a:endParaRPr>
                    </a:p>
                  </a:txBody>
                  <a:tcPr marT="91425" marB="91425" marR="91425" marL="91425" anchor="ctr"/>
                </a:tc>
              </a:tr>
              <a:tr h="721675">
                <a:tc vMerge="1"/>
                <a:tc>
                  <a:txBody>
                    <a:bodyPr/>
                    <a:lstStyle/>
                    <a:p>
                      <a:pPr indent="0" lvl="0" marL="0" rtl="0" algn="l">
                        <a:spcBef>
                          <a:spcPts val="0"/>
                        </a:spcBef>
                        <a:spcAft>
                          <a:spcPts val="0"/>
                        </a:spcAft>
                        <a:buNone/>
                      </a:pPr>
                      <a:r>
                        <a:rPr lang="en">
                          <a:latin typeface="Verdana"/>
                          <a:ea typeface="Verdana"/>
                          <a:cs typeface="Verdana"/>
                          <a:sym typeface="Verdana"/>
                        </a:rPr>
                        <a:t>Sight Words</a:t>
                      </a:r>
                      <a:endParaRPr>
                        <a:latin typeface="Verdana"/>
                        <a:ea typeface="Verdana"/>
                        <a:cs typeface="Verdana"/>
                        <a:sym typeface="Verdana"/>
                      </a:endParaRPr>
                    </a:p>
                  </a:txBody>
                  <a:tcPr marT="91425" marB="91425" marR="91425" marL="91425" anchor="ctr"/>
                </a:tc>
              </a:tr>
            </a:tbl>
          </a:graphicData>
        </a:graphic>
      </p:graphicFrame>
      <p:sp>
        <p:nvSpPr>
          <p:cNvPr id="199" name="Google Shape;199;p33"/>
          <p:cNvSpPr txBox="1"/>
          <p:nvPr/>
        </p:nvSpPr>
        <p:spPr>
          <a:xfrm>
            <a:off x="244925" y="3994350"/>
            <a:ext cx="5109000" cy="654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For more information about spelling instruction:  </a:t>
            </a:r>
            <a:r>
              <a:rPr lang="en">
                <a:solidFill>
                  <a:schemeClr val="dk1"/>
                </a:solidFill>
                <a:highlight>
                  <a:srgbClr val="FFFFFF"/>
                </a:highlight>
                <a:latin typeface="Verdana"/>
                <a:ea typeface="Verdana"/>
                <a:cs typeface="Verdana"/>
                <a:sym typeface="Verdana"/>
              </a:rPr>
              <a:t>http://tinyurl.com/h4vp6rd</a:t>
            </a:r>
            <a:endParaRPr>
              <a:latin typeface="Verdana"/>
              <a:ea typeface="Verdana"/>
              <a:cs typeface="Verdana"/>
              <a:sym typeface="Verdana"/>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3" name="Shape 203"/>
        <p:cNvGrpSpPr/>
        <p:nvPr/>
      </p:nvGrpSpPr>
      <p:grpSpPr>
        <a:xfrm>
          <a:off x="0" y="0"/>
          <a:ext cx="0" cy="0"/>
          <a:chOff x="0" y="0"/>
          <a:chExt cx="0" cy="0"/>
        </a:xfrm>
      </p:grpSpPr>
      <p:sp>
        <p:nvSpPr>
          <p:cNvPr id="204" name="Google Shape;204;p34"/>
          <p:cNvSpPr txBox="1"/>
          <p:nvPr>
            <p:ph type="title"/>
          </p:nvPr>
        </p:nvSpPr>
        <p:spPr>
          <a:xfrm>
            <a:off x="311700" y="1301350"/>
            <a:ext cx="8520600" cy="1691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How might we make </a:t>
            </a:r>
            <a:r>
              <a:rPr lang="en"/>
              <a:t>instruction</a:t>
            </a:r>
            <a:r>
              <a:rPr lang="en"/>
              <a:t> more multisensory and engaging, while reaching all learners?</a:t>
            </a:r>
            <a:r>
              <a:rPr lang="en"/>
              <a:t> </a:t>
            </a:r>
            <a:endParaRPr/>
          </a:p>
        </p:txBody>
      </p:sp>
      <p:sp>
        <p:nvSpPr>
          <p:cNvPr id="205" name="Google Shape;205;p34"/>
          <p:cNvSpPr txBox="1"/>
          <p:nvPr/>
        </p:nvSpPr>
        <p:spPr>
          <a:xfrm>
            <a:off x="914400" y="3095250"/>
            <a:ext cx="1945800" cy="1378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206" name="Google Shape;206;p34"/>
          <p:cNvPicPr preferRelativeResize="0"/>
          <p:nvPr/>
        </p:nvPicPr>
        <p:blipFill>
          <a:blip r:embed="rId3">
            <a:alphaModFix/>
          </a:blip>
          <a:stretch>
            <a:fillRect/>
          </a:stretch>
        </p:blipFill>
        <p:spPr>
          <a:xfrm>
            <a:off x="4000500" y="3095257"/>
            <a:ext cx="1143000" cy="11430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id="211" name="Google Shape;211;p35"/>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latin typeface="Verdana"/>
                <a:ea typeface="Verdana"/>
                <a:cs typeface="Verdana"/>
                <a:sym typeface="Verdana"/>
              </a:rPr>
              <a:t> Decoding: EdTech</a:t>
            </a:r>
            <a:endParaRPr sz="2600">
              <a:latin typeface="Verdana"/>
              <a:ea typeface="Verdana"/>
              <a:cs typeface="Verdana"/>
              <a:sym typeface="Verdana"/>
            </a:endParaRPr>
          </a:p>
        </p:txBody>
      </p:sp>
      <p:sp>
        <p:nvSpPr>
          <p:cNvPr id="212" name="Google Shape;212;p35"/>
          <p:cNvSpPr txBox="1"/>
          <p:nvPr>
            <p:ph idx="1" type="body"/>
          </p:nvPr>
        </p:nvSpPr>
        <p:spPr>
          <a:xfrm>
            <a:off x="311700" y="1359450"/>
            <a:ext cx="8520600" cy="3008400"/>
          </a:xfrm>
          <a:prstGeom prst="rect">
            <a:avLst/>
          </a:prstGeom>
        </p:spPr>
        <p:txBody>
          <a:bodyPr anchorCtr="0" anchor="t" bIns="91425" lIns="91425" spcFirstLastPara="1" rIns="91425" wrap="square" tIns="91425">
            <a:noAutofit/>
          </a:bodyPr>
          <a:lstStyle/>
          <a:p>
            <a:pPr indent="-400050" lvl="0" marL="4572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Classkick/Explain Everything</a:t>
            </a:r>
            <a:endParaRPr sz="2700">
              <a:solidFill>
                <a:srgbClr val="000000"/>
              </a:solidFill>
              <a:latin typeface="Verdana"/>
              <a:ea typeface="Verdana"/>
              <a:cs typeface="Verdana"/>
              <a:sym typeface="Verdana"/>
            </a:endParaRPr>
          </a:p>
          <a:p>
            <a:pPr indent="-400050" lvl="0" marL="457200" marR="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Slides/Keynote/Powerpoint</a:t>
            </a:r>
            <a:endParaRPr sz="2700">
              <a:solidFill>
                <a:srgbClr val="000000"/>
              </a:solidFill>
              <a:latin typeface="Verdana"/>
              <a:ea typeface="Verdana"/>
              <a:cs typeface="Verdana"/>
              <a:sym typeface="Verdana"/>
            </a:endParaRPr>
          </a:p>
          <a:p>
            <a:pPr indent="-400050" lvl="0" marL="457200" marR="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Nearpod/Pear Deck</a:t>
            </a:r>
            <a:endParaRPr sz="2700">
              <a:solidFill>
                <a:srgbClr val="000000"/>
              </a:solidFill>
              <a:latin typeface="Verdana"/>
              <a:ea typeface="Verdana"/>
              <a:cs typeface="Verdana"/>
              <a:sym typeface="Verdana"/>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6" name="Shape 216"/>
        <p:cNvGrpSpPr/>
        <p:nvPr/>
      </p:nvGrpSpPr>
      <p:grpSpPr>
        <a:xfrm>
          <a:off x="0" y="0"/>
          <a:ext cx="0" cy="0"/>
          <a:chOff x="0" y="0"/>
          <a:chExt cx="0" cy="0"/>
        </a:xfrm>
      </p:grpSpPr>
      <p:sp>
        <p:nvSpPr>
          <p:cNvPr id="217" name="Google Shape;217;p3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latin typeface="Verdana"/>
                <a:ea typeface="Verdana"/>
                <a:cs typeface="Verdana"/>
                <a:sym typeface="Verdana"/>
              </a:rPr>
              <a:t> Spelling: EdTech</a:t>
            </a:r>
            <a:endParaRPr sz="2600">
              <a:latin typeface="Verdana"/>
              <a:ea typeface="Verdana"/>
              <a:cs typeface="Verdana"/>
              <a:sym typeface="Verdana"/>
            </a:endParaRPr>
          </a:p>
        </p:txBody>
      </p:sp>
      <p:sp>
        <p:nvSpPr>
          <p:cNvPr id="218" name="Google Shape;218;p36"/>
          <p:cNvSpPr txBox="1"/>
          <p:nvPr>
            <p:ph idx="1" type="body"/>
          </p:nvPr>
        </p:nvSpPr>
        <p:spPr>
          <a:xfrm>
            <a:off x="311700" y="1359450"/>
            <a:ext cx="8520600" cy="3008400"/>
          </a:xfrm>
          <a:prstGeom prst="rect">
            <a:avLst/>
          </a:prstGeom>
        </p:spPr>
        <p:txBody>
          <a:bodyPr anchorCtr="0" anchor="t" bIns="91425" lIns="91425" spcFirstLastPara="1" rIns="91425" wrap="square" tIns="91425">
            <a:noAutofit/>
          </a:bodyPr>
          <a:lstStyle/>
          <a:p>
            <a:pPr indent="-400050" lvl="0" marL="4572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Classkick/Explain Everything</a:t>
            </a:r>
            <a:endParaRPr sz="2700">
              <a:solidFill>
                <a:srgbClr val="000000"/>
              </a:solidFill>
              <a:latin typeface="Verdana"/>
              <a:ea typeface="Verdana"/>
              <a:cs typeface="Verdana"/>
              <a:sym typeface="Verdana"/>
            </a:endParaRPr>
          </a:p>
          <a:p>
            <a:pPr indent="-400050" lvl="0" marL="4572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Kahoot/Quizizz</a:t>
            </a:r>
            <a:endParaRPr sz="2700">
              <a:solidFill>
                <a:srgbClr val="000000"/>
              </a:solidFill>
              <a:latin typeface="Verdana"/>
              <a:ea typeface="Verdana"/>
              <a:cs typeface="Verdana"/>
              <a:sym typeface="Verdana"/>
            </a:endParaRPr>
          </a:p>
          <a:p>
            <a:pPr indent="-400050" lvl="0" marL="4572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Practice without handwriting</a:t>
            </a:r>
            <a:endParaRPr sz="2700">
              <a:solidFill>
                <a:srgbClr val="000000"/>
              </a:solidFill>
              <a:latin typeface="Verdana"/>
              <a:ea typeface="Verdana"/>
              <a:cs typeface="Verdana"/>
              <a:sym typeface="Verdana"/>
            </a:endParaRPr>
          </a:p>
          <a:p>
            <a:pPr indent="-400050" lvl="1" marL="9144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Simplex Spelling            Spelling Monster</a:t>
            </a:r>
            <a:endParaRPr sz="2700">
              <a:solidFill>
                <a:srgbClr val="000000"/>
              </a:solidFill>
              <a:latin typeface="Verdana"/>
              <a:ea typeface="Verdana"/>
              <a:cs typeface="Verdana"/>
              <a:sym typeface="Verdana"/>
            </a:endParaRPr>
          </a:p>
          <a:p>
            <a:pPr indent="-400050" lvl="1" marL="9144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Word Wizard                  Spelling City</a:t>
            </a:r>
            <a:endParaRPr sz="2700">
              <a:solidFill>
                <a:srgbClr val="000000"/>
              </a:solidFill>
              <a:latin typeface="Verdana"/>
              <a:ea typeface="Verdana"/>
              <a:cs typeface="Verdana"/>
              <a:sym typeface="Verdana"/>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2" name="Shape 222"/>
        <p:cNvGrpSpPr/>
        <p:nvPr/>
      </p:nvGrpSpPr>
      <p:grpSpPr>
        <a:xfrm>
          <a:off x="0" y="0"/>
          <a:ext cx="0" cy="0"/>
          <a:chOff x="0" y="0"/>
          <a:chExt cx="0" cy="0"/>
        </a:xfrm>
      </p:grpSpPr>
      <p:pic>
        <p:nvPicPr>
          <p:cNvPr id="223" name="Google Shape;223;p37"/>
          <p:cNvPicPr preferRelativeResize="0"/>
          <p:nvPr/>
        </p:nvPicPr>
        <p:blipFill>
          <a:blip r:embed="rId3">
            <a:alphaModFix/>
          </a:blip>
          <a:stretch>
            <a:fillRect/>
          </a:stretch>
        </p:blipFill>
        <p:spPr>
          <a:xfrm>
            <a:off x="181750" y="104400"/>
            <a:ext cx="6906726" cy="4934700"/>
          </a:xfrm>
          <a:prstGeom prst="rect">
            <a:avLst/>
          </a:prstGeom>
          <a:noFill/>
          <a:ln>
            <a:noFill/>
          </a:ln>
        </p:spPr>
      </p:pic>
      <p:sp>
        <p:nvSpPr>
          <p:cNvPr id="224" name="Google Shape;224;p37"/>
          <p:cNvSpPr txBox="1"/>
          <p:nvPr>
            <p:ph idx="1" type="body"/>
          </p:nvPr>
        </p:nvSpPr>
        <p:spPr>
          <a:xfrm>
            <a:off x="918000" y="3910775"/>
            <a:ext cx="50784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000000"/>
                </a:solidFill>
                <a:latin typeface="Verdana"/>
                <a:ea typeface="Verdana"/>
                <a:cs typeface="Verdana"/>
                <a:sym typeface="Verdana"/>
              </a:rPr>
              <a:t>Oral Reading: Google Slides and Nearpod</a:t>
            </a:r>
            <a:endParaRPr>
              <a:solidFill>
                <a:srgbClr val="000000"/>
              </a:solidFill>
              <a:latin typeface="Verdana"/>
              <a:ea typeface="Verdana"/>
              <a:cs typeface="Verdana"/>
              <a:sym typeface="Verdana"/>
            </a:endParaRPr>
          </a:p>
        </p:txBody>
      </p:sp>
      <p:sp>
        <p:nvSpPr>
          <p:cNvPr id="225" name="Google Shape;225;p37"/>
          <p:cNvSpPr txBox="1"/>
          <p:nvPr/>
        </p:nvSpPr>
        <p:spPr>
          <a:xfrm>
            <a:off x="7010075" y="2848550"/>
            <a:ext cx="1955100" cy="46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t>On Teacher Device: </a:t>
            </a:r>
            <a:endParaRPr/>
          </a:p>
        </p:txBody>
      </p:sp>
      <p:pic>
        <p:nvPicPr>
          <p:cNvPr id="226" name="Google Shape;226;p37"/>
          <p:cNvPicPr preferRelativeResize="0"/>
          <p:nvPr/>
        </p:nvPicPr>
        <p:blipFill>
          <a:blip r:embed="rId4">
            <a:alphaModFix/>
          </a:blip>
          <a:stretch>
            <a:fillRect/>
          </a:stretch>
        </p:blipFill>
        <p:spPr>
          <a:xfrm>
            <a:off x="7362200" y="3315338"/>
            <a:ext cx="1104900" cy="466725"/>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0" name="Shape 230"/>
        <p:cNvGrpSpPr/>
        <p:nvPr/>
      </p:nvGrpSpPr>
      <p:grpSpPr>
        <a:xfrm>
          <a:off x="0" y="0"/>
          <a:ext cx="0" cy="0"/>
          <a:chOff x="0" y="0"/>
          <a:chExt cx="0" cy="0"/>
        </a:xfrm>
      </p:grpSpPr>
      <p:pic>
        <p:nvPicPr>
          <p:cNvPr id="231" name="Google Shape;231;p38"/>
          <p:cNvPicPr preferRelativeResize="0"/>
          <p:nvPr/>
        </p:nvPicPr>
        <p:blipFill>
          <a:blip r:embed="rId3">
            <a:alphaModFix/>
          </a:blip>
          <a:stretch>
            <a:fillRect/>
          </a:stretch>
        </p:blipFill>
        <p:spPr>
          <a:xfrm>
            <a:off x="155275" y="257212"/>
            <a:ext cx="6377974" cy="4783476"/>
          </a:xfrm>
          <a:prstGeom prst="rect">
            <a:avLst/>
          </a:prstGeom>
          <a:noFill/>
          <a:ln>
            <a:noFill/>
          </a:ln>
        </p:spPr>
      </p:pic>
      <p:sp>
        <p:nvSpPr>
          <p:cNvPr id="232" name="Google Shape;232;p38"/>
          <p:cNvSpPr txBox="1"/>
          <p:nvPr/>
        </p:nvSpPr>
        <p:spPr>
          <a:xfrm>
            <a:off x="6635075" y="1985550"/>
            <a:ext cx="2301000" cy="217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Verdana"/>
                <a:ea typeface="Verdana"/>
                <a:cs typeface="Verdana"/>
                <a:sym typeface="Verdana"/>
              </a:rPr>
              <a:t>Nearpod allows for activities to be incorporated.</a:t>
            </a:r>
            <a:endParaRPr sz="2400">
              <a:latin typeface="Verdana"/>
              <a:ea typeface="Verdana"/>
              <a:cs typeface="Verdana"/>
              <a:sym typeface="Verdana"/>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sp>
        <p:nvSpPr>
          <p:cNvPr id="237" name="Google Shape;237;p39"/>
          <p:cNvSpPr txBox="1"/>
          <p:nvPr>
            <p:ph type="title"/>
          </p:nvPr>
        </p:nvSpPr>
        <p:spPr>
          <a:xfrm>
            <a:off x="376025" y="262250"/>
            <a:ext cx="6437400" cy="8559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2700"/>
              <a:t>Fluency/Word Reading in Classkick</a:t>
            </a:r>
            <a:endParaRPr sz="2700"/>
          </a:p>
        </p:txBody>
      </p:sp>
      <p:pic>
        <p:nvPicPr>
          <p:cNvPr id="238" name="Google Shape;238;p39"/>
          <p:cNvPicPr preferRelativeResize="0"/>
          <p:nvPr/>
        </p:nvPicPr>
        <p:blipFill>
          <a:blip r:embed="rId3">
            <a:alphaModFix/>
          </a:blip>
          <a:stretch>
            <a:fillRect/>
          </a:stretch>
        </p:blipFill>
        <p:spPr>
          <a:xfrm>
            <a:off x="376027" y="1118157"/>
            <a:ext cx="4231577" cy="3173674"/>
          </a:xfrm>
          <a:prstGeom prst="rect">
            <a:avLst/>
          </a:prstGeom>
          <a:noFill/>
          <a:ln>
            <a:noFill/>
          </a:ln>
        </p:spPr>
      </p:pic>
      <p:pic>
        <p:nvPicPr>
          <p:cNvPr id="239" name="Google Shape;239;p39"/>
          <p:cNvPicPr preferRelativeResize="0"/>
          <p:nvPr/>
        </p:nvPicPr>
        <p:blipFill>
          <a:blip r:embed="rId4">
            <a:alphaModFix/>
          </a:blip>
          <a:stretch>
            <a:fillRect/>
          </a:stretch>
        </p:blipFill>
        <p:spPr>
          <a:xfrm>
            <a:off x="4974749" y="1786252"/>
            <a:ext cx="3976223" cy="2982176"/>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3" name="Shape 243"/>
        <p:cNvGrpSpPr/>
        <p:nvPr/>
      </p:nvGrpSpPr>
      <p:grpSpPr>
        <a:xfrm>
          <a:off x="0" y="0"/>
          <a:ext cx="0" cy="0"/>
          <a:chOff x="0" y="0"/>
          <a:chExt cx="0" cy="0"/>
        </a:xfrm>
      </p:grpSpPr>
      <p:pic>
        <p:nvPicPr>
          <p:cNvPr id="244" name="Google Shape;244;p40" title="Reading Classkick (1).mp4">
            <a:hlinkClick r:id="rId3"/>
          </p:cNvPr>
          <p:cNvPicPr preferRelativeResize="0"/>
          <p:nvPr/>
        </p:nvPicPr>
        <p:blipFill>
          <a:blip r:embed="rId4">
            <a:alphaModFix/>
          </a:blip>
          <a:stretch>
            <a:fillRect/>
          </a:stretch>
        </p:blipFill>
        <p:spPr>
          <a:xfrm>
            <a:off x="72525" y="276950"/>
            <a:ext cx="6930550" cy="46533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41"/>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000000"/>
                </a:solidFill>
                <a:latin typeface="Verdana"/>
                <a:ea typeface="Verdana"/>
                <a:cs typeface="Verdana"/>
                <a:sym typeface="Verdana"/>
              </a:rPr>
              <a:t>Classkick on the teacher side</a:t>
            </a:r>
            <a:endParaRPr>
              <a:solidFill>
                <a:srgbClr val="000000"/>
              </a:solidFill>
              <a:latin typeface="Verdana"/>
              <a:ea typeface="Verdana"/>
              <a:cs typeface="Verdana"/>
              <a:sym typeface="Verdana"/>
            </a:endParaRPr>
          </a:p>
        </p:txBody>
      </p:sp>
      <p:pic>
        <p:nvPicPr>
          <p:cNvPr descr="IMG_2102.jpg" id="250" name="Google Shape;250;p41"/>
          <p:cNvPicPr preferRelativeResize="0"/>
          <p:nvPr/>
        </p:nvPicPr>
        <p:blipFill>
          <a:blip r:embed="rId3">
            <a:alphaModFix/>
          </a:blip>
          <a:stretch>
            <a:fillRect/>
          </a:stretch>
        </p:blipFill>
        <p:spPr>
          <a:xfrm>
            <a:off x="92600" y="435100"/>
            <a:ext cx="4385603" cy="3289202"/>
          </a:xfrm>
          <a:prstGeom prst="rect">
            <a:avLst/>
          </a:prstGeom>
          <a:noFill/>
          <a:ln>
            <a:noFill/>
          </a:ln>
        </p:spPr>
      </p:pic>
      <p:pic>
        <p:nvPicPr>
          <p:cNvPr id="251" name="Google Shape;251;p41"/>
          <p:cNvPicPr preferRelativeResize="0"/>
          <p:nvPr/>
        </p:nvPicPr>
        <p:blipFill>
          <a:blip r:embed="rId4">
            <a:alphaModFix/>
          </a:blip>
          <a:stretch>
            <a:fillRect/>
          </a:stretch>
        </p:blipFill>
        <p:spPr>
          <a:xfrm>
            <a:off x="4686650" y="1546475"/>
            <a:ext cx="4385592" cy="328920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11700" y="2150850"/>
            <a:ext cx="8520600" cy="841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Day 1</a:t>
            </a:r>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pic>
        <p:nvPicPr>
          <p:cNvPr id="256" name="Google Shape;256;p42" title="Spelling Classkick.mp4">
            <a:hlinkClick r:id="rId3"/>
          </p:cNvPr>
          <p:cNvPicPr preferRelativeResize="0"/>
          <p:nvPr/>
        </p:nvPicPr>
        <p:blipFill>
          <a:blip r:embed="rId4">
            <a:alphaModFix/>
          </a:blip>
          <a:stretch>
            <a:fillRect/>
          </a:stretch>
        </p:blipFill>
        <p:spPr>
          <a:xfrm>
            <a:off x="152400" y="389800"/>
            <a:ext cx="6811100" cy="4540725"/>
          </a:xfrm>
          <a:prstGeom prst="rect">
            <a:avLst/>
          </a:prstGeom>
          <a:noFill/>
          <a:ln>
            <a:noFill/>
          </a:ln>
        </p:spPr>
      </p:pic>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sp>
        <p:nvSpPr>
          <p:cNvPr id="261" name="Google Shape;261;p43"/>
          <p:cNvSpPr txBox="1"/>
          <p:nvPr>
            <p:ph type="title"/>
          </p:nvPr>
        </p:nvSpPr>
        <p:spPr>
          <a:xfrm>
            <a:off x="311700" y="699900"/>
            <a:ext cx="8520600" cy="42993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sz="3200"/>
              <a:t>Hands On Time</a:t>
            </a:r>
            <a:r>
              <a:rPr lang="en" sz="3200"/>
              <a:t> </a:t>
            </a:r>
            <a:endParaRPr sz="3200"/>
          </a:p>
          <a:p>
            <a:pPr indent="-431800" lvl="0" marL="457200" rtl="0" algn="ctr">
              <a:spcBef>
                <a:spcPts val="0"/>
              </a:spcBef>
              <a:spcAft>
                <a:spcPts val="0"/>
              </a:spcAft>
              <a:buSzPts val="3200"/>
              <a:buAutoNum type="arabicPeriod"/>
            </a:pPr>
            <a:r>
              <a:rPr lang="en" sz="3200"/>
              <a:t>Create a table in a slides program, color code, </a:t>
            </a:r>
            <a:r>
              <a:rPr lang="en" sz="3200"/>
              <a:t>bring into Nearpod, create 2-3 questions</a:t>
            </a:r>
            <a:endParaRPr sz="3200"/>
          </a:p>
          <a:p>
            <a:pPr indent="-431800" lvl="0" marL="457200" rtl="0" algn="ctr">
              <a:spcBef>
                <a:spcPts val="0"/>
              </a:spcBef>
              <a:spcAft>
                <a:spcPts val="0"/>
              </a:spcAft>
              <a:buSzPts val="3200"/>
              <a:buAutoNum type="arabicPeriod"/>
            </a:pPr>
            <a:r>
              <a:rPr lang="en" sz="3200"/>
              <a:t>In Classkick create slides for reading and/or spelling </a:t>
            </a:r>
            <a:endParaRPr sz="32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5" name="Shape 265"/>
        <p:cNvGrpSpPr/>
        <p:nvPr/>
      </p:nvGrpSpPr>
      <p:grpSpPr>
        <a:xfrm>
          <a:off x="0" y="0"/>
          <a:ext cx="0" cy="0"/>
          <a:chOff x="0" y="0"/>
          <a:chExt cx="0" cy="0"/>
        </a:xfrm>
      </p:grpSpPr>
      <p:sp>
        <p:nvSpPr>
          <p:cNvPr id="266" name="Google Shape;266;p44"/>
          <p:cNvSpPr txBox="1"/>
          <p:nvPr>
            <p:ph type="title"/>
          </p:nvPr>
        </p:nvSpPr>
        <p:spPr>
          <a:xfrm>
            <a:off x="371075" y="1291449"/>
            <a:ext cx="8520600" cy="1464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How can you manage oral reading in a group?  Can we differentiate to include students with varied skill levels?</a:t>
            </a:r>
            <a:endParaRPr/>
          </a:p>
        </p:txBody>
      </p:sp>
      <p:pic>
        <p:nvPicPr>
          <p:cNvPr id="267" name="Google Shape;267;p44">
            <a:hlinkClick r:id="rId3"/>
          </p:cNvPr>
          <p:cNvPicPr preferRelativeResize="0"/>
          <p:nvPr/>
        </p:nvPicPr>
        <p:blipFill>
          <a:blip r:embed="rId4">
            <a:alphaModFix/>
          </a:blip>
          <a:stretch>
            <a:fillRect/>
          </a:stretch>
        </p:blipFill>
        <p:spPr>
          <a:xfrm>
            <a:off x="4000500" y="3095257"/>
            <a:ext cx="1143000" cy="1143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1" name="Shape 271"/>
        <p:cNvGrpSpPr/>
        <p:nvPr/>
      </p:nvGrpSpPr>
      <p:grpSpPr>
        <a:xfrm>
          <a:off x="0" y="0"/>
          <a:ext cx="0" cy="0"/>
          <a:chOff x="0" y="0"/>
          <a:chExt cx="0" cy="0"/>
        </a:xfrm>
      </p:grpSpPr>
      <p:sp>
        <p:nvSpPr>
          <p:cNvPr id="272" name="Google Shape;272;p45"/>
          <p:cNvSpPr txBox="1"/>
          <p:nvPr>
            <p:ph type="title"/>
          </p:nvPr>
        </p:nvSpPr>
        <p:spPr>
          <a:xfrm>
            <a:off x="371075" y="1291449"/>
            <a:ext cx="8520600" cy="14646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sz="3200"/>
              <a:t>What are some challenges when working on comprehension with students who have different reading levels?</a:t>
            </a:r>
            <a:r>
              <a:rPr lang="en" sz="3200"/>
              <a:t>How can we model and scaffold research based strategies?</a:t>
            </a:r>
            <a:endParaRPr sz="3200"/>
          </a:p>
        </p:txBody>
      </p:sp>
      <p:pic>
        <p:nvPicPr>
          <p:cNvPr id="273" name="Google Shape;273;p45"/>
          <p:cNvPicPr preferRelativeResize="0"/>
          <p:nvPr/>
        </p:nvPicPr>
        <p:blipFill>
          <a:blip r:embed="rId3">
            <a:alphaModFix/>
          </a:blip>
          <a:stretch>
            <a:fillRect/>
          </a:stretch>
        </p:blipFill>
        <p:spPr>
          <a:xfrm>
            <a:off x="4000500" y="3520789"/>
            <a:ext cx="1143000" cy="11430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46"/>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latin typeface="Verdana"/>
                <a:ea typeface="Verdana"/>
                <a:cs typeface="Verdana"/>
                <a:sym typeface="Verdana"/>
              </a:rPr>
              <a:t> Fluency: EdTech</a:t>
            </a:r>
            <a:endParaRPr sz="2600">
              <a:latin typeface="Verdana"/>
              <a:ea typeface="Verdana"/>
              <a:cs typeface="Verdana"/>
              <a:sym typeface="Verdana"/>
            </a:endParaRPr>
          </a:p>
        </p:txBody>
      </p:sp>
      <p:sp>
        <p:nvSpPr>
          <p:cNvPr id="279" name="Google Shape;279;p46"/>
          <p:cNvSpPr txBox="1"/>
          <p:nvPr>
            <p:ph idx="1" type="body"/>
          </p:nvPr>
        </p:nvSpPr>
        <p:spPr>
          <a:xfrm>
            <a:off x="311700" y="1359450"/>
            <a:ext cx="8520600" cy="3008400"/>
          </a:xfrm>
          <a:prstGeom prst="rect">
            <a:avLst/>
          </a:prstGeom>
        </p:spPr>
        <p:txBody>
          <a:bodyPr anchorCtr="0" anchor="t" bIns="91425" lIns="91425" spcFirstLastPara="1" rIns="91425" wrap="square" tIns="91425">
            <a:noAutofit/>
          </a:bodyPr>
          <a:lstStyle/>
          <a:p>
            <a:pPr indent="-400050" lvl="0" marL="45720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Classkick/Explain Everything</a:t>
            </a:r>
            <a:endParaRPr sz="2700">
              <a:solidFill>
                <a:srgbClr val="000000"/>
              </a:solidFill>
              <a:latin typeface="Verdana"/>
              <a:ea typeface="Verdana"/>
              <a:cs typeface="Verdana"/>
              <a:sym typeface="Verdana"/>
            </a:endParaRPr>
          </a:p>
          <a:p>
            <a:pPr indent="-400050" lvl="0" marL="457200" marR="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Flipgrid</a:t>
            </a:r>
            <a:endParaRPr sz="2700">
              <a:solidFill>
                <a:srgbClr val="000000"/>
              </a:solidFill>
              <a:latin typeface="Verdana"/>
              <a:ea typeface="Verdana"/>
              <a:cs typeface="Verdana"/>
              <a:sym typeface="Verdana"/>
            </a:endParaRPr>
          </a:p>
          <a:p>
            <a:pPr indent="-400050" lvl="0" marL="457200" marR="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Fluency Tutor</a:t>
            </a:r>
            <a:endParaRPr sz="2700">
              <a:solidFill>
                <a:srgbClr val="000000"/>
              </a:solidFill>
              <a:latin typeface="Verdana"/>
              <a:ea typeface="Verdana"/>
              <a:cs typeface="Verdana"/>
              <a:sym typeface="Verdana"/>
            </a:endParaRPr>
          </a:p>
          <a:p>
            <a:pPr indent="-400050" lvl="0" marL="457200" marR="0" rtl="0" algn="l">
              <a:lnSpc>
                <a:spcPct val="150000"/>
              </a:lnSpc>
              <a:spcBef>
                <a:spcPts val="0"/>
              </a:spcBef>
              <a:spcAft>
                <a:spcPts val="0"/>
              </a:spcAft>
              <a:buClr>
                <a:srgbClr val="000000"/>
              </a:buClr>
              <a:buSzPts val="2700"/>
              <a:buFont typeface="Verdana"/>
              <a:buChar char="●"/>
            </a:pPr>
            <a:r>
              <a:rPr lang="en" sz="2700">
                <a:solidFill>
                  <a:srgbClr val="000000"/>
                </a:solidFill>
                <a:latin typeface="Verdana"/>
                <a:ea typeface="Verdana"/>
                <a:cs typeface="Verdana"/>
                <a:sym typeface="Verdana"/>
              </a:rPr>
              <a:t>Pages</a:t>
            </a:r>
            <a:endParaRPr sz="2700">
              <a:solidFill>
                <a:srgbClr val="000000"/>
              </a:solidFill>
              <a:latin typeface="Verdana"/>
              <a:ea typeface="Verdana"/>
              <a:cs typeface="Verdana"/>
              <a:sym typeface="Verdana"/>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p47"/>
          <p:cNvSpPr txBox="1"/>
          <p:nvPr>
            <p:ph idx="1" type="body"/>
          </p:nvPr>
        </p:nvSpPr>
        <p:spPr>
          <a:xfrm>
            <a:off x="6242614" y="1865424"/>
            <a:ext cx="2550000" cy="16677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3500">
                <a:solidFill>
                  <a:srgbClr val="000000"/>
                </a:solidFill>
              </a:rPr>
              <a:t>Flipgrid for fluency drills</a:t>
            </a:r>
            <a:endParaRPr sz="3500">
              <a:solidFill>
                <a:srgbClr val="000000"/>
              </a:solidFill>
            </a:endParaRPr>
          </a:p>
        </p:txBody>
      </p:sp>
      <p:pic>
        <p:nvPicPr>
          <p:cNvPr id="285" name="Google Shape;285;p47"/>
          <p:cNvPicPr preferRelativeResize="0"/>
          <p:nvPr/>
        </p:nvPicPr>
        <p:blipFill>
          <a:blip r:embed="rId3">
            <a:alphaModFix/>
          </a:blip>
          <a:stretch>
            <a:fillRect/>
          </a:stretch>
        </p:blipFill>
        <p:spPr>
          <a:xfrm>
            <a:off x="503712" y="608856"/>
            <a:ext cx="5234363" cy="3925772"/>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48"/>
          <p:cNvSpPr txBox="1"/>
          <p:nvPr>
            <p:ph type="title"/>
          </p:nvPr>
        </p:nvSpPr>
        <p:spPr>
          <a:xfrm>
            <a:off x="311700" y="265000"/>
            <a:ext cx="70950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latin typeface="Verdana"/>
                <a:ea typeface="Verdana"/>
                <a:cs typeface="Verdana"/>
                <a:sym typeface="Verdana"/>
              </a:rPr>
              <a:t>Contextual Reading/Comprehension:  SL </a:t>
            </a:r>
            <a:endParaRPr sz="2600">
              <a:latin typeface="Verdana"/>
              <a:ea typeface="Verdana"/>
              <a:cs typeface="Verdana"/>
              <a:sym typeface="Verdana"/>
            </a:endParaRPr>
          </a:p>
          <a:p>
            <a:pPr indent="0" lvl="0" marL="0" rtl="0" algn="l">
              <a:spcBef>
                <a:spcPts val="0"/>
              </a:spcBef>
              <a:spcAft>
                <a:spcPts val="0"/>
              </a:spcAft>
              <a:buNone/>
            </a:pPr>
            <a:r>
              <a:t/>
            </a:r>
            <a:endParaRPr sz="2600">
              <a:latin typeface="Verdana"/>
              <a:ea typeface="Verdana"/>
              <a:cs typeface="Verdana"/>
              <a:sym typeface="Verdana"/>
            </a:endParaRPr>
          </a:p>
        </p:txBody>
      </p:sp>
      <p:graphicFrame>
        <p:nvGraphicFramePr>
          <p:cNvPr id="291" name="Google Shape;291;p48"/>
          <p:cNvGraphicFramePr/>
          <p:nvPr/>
        </p:nvGraphicFramePr>
        <p:xfrm>
          <a:off x="163675" y="960300"/>
          <a:ext cx="3000000" cy="3000000"/>
        </p:xfrm>
        <a:graphic>
          <a:graphicData uri="http://schemas.openxmlformats.org/drawingml/2006/table">
            <a:tbl>
              <a:tblPr>
                <a:noFill/>
                <a:tableStyleId>{1148AF9A-9BCA-46DB-8D54-244BB272410D}</a:tableStyleId>
              </a:tblPr>
              <a:tblGrid>
                <a:gridCol w="3942800"/>
                <a:gridCol w="3912200"/>
              </a:tblGrid>
              <a:tr h="552175">
                <a:tc rowSpan="6">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Research-Based Strategies:</a:t>
                      </a:r>
                      <a:endParaRPr sz="1800">
                        <a:latin typeface="Verdana"/>
                        <a:ea typeface="Verdana"/>
                        <a:cs typeface="Verdana"/>
                        <a:sym typeface="Verdana"/>
                      </a:endParaRPr>
                    </a:p>
                  </a:txBody>
                  <a:tcPr marT="91425" marB="91425" marR="91425" marL="91425" anchor="ctr"/>
                </a:tc>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Monitoring comprehension</a:t>
                      </a:r>
                      <a:endParaRPr sz="1800">
                        <a:latin typeface="Verdana"/>
                        <a:ea typeface="Verdana"/>
                        <a:cs typeface="Verdana"/>
                        <a:sym typeface="Verdana"/>
                      </a:endParaRPr>
                    </a:p>
                  </a:txBody>
                  <a:tcPr marT="91425" marB="91425" marR="91425" marL="91425" anchor="ctr"/>
                </a:tc>
              </a:tr>
              <a:tr h="552175">
                <a:tc vMerge="1"/>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Using graphic organizers</a:t>
                      </a:r>
                      <a:endParaRPr sz="1800">
                        <a:latin typeface="Verdana"/>
                        <a:ea typeface="Verdana"/>
                        <a:cs typeface="Verdana"/>
                        <a:sym typeface="Verdana"/>
                      </a:endParaRPr>
                    </a:p>
                  </a:txBody>
                  <a:tcPr marT="91425" marB="91425" marR="91425" marL="91425" anchor="ctr"/>
                </a:tc>
              </a:tr>
              <a:tr h="552175">
                <a:tc vMerge="1"/>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Answering questions</a:t>
                      </a:r>
                      <a:endParaRPr sz="1800">
                        <a:latin typeface="Verdana"/>
                        <a:ea typeface="Verdana"/>
                        <a:cs typeface="Verdana"/>
                        <a:sym typeface="Verdana"/>
                      </a:endParaRPr>
                    </a:p>
                  </a:txBody>
                  <a:tcPr marT="91425" marB="91425" marR="91425" marL="91425" anchor="ctr"/>
                </a:tc>
              </a:tr>
              <a:tr h="552175">
                <a:tc vMerge="1"/>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Generating questions</a:t>
                      </a:r>
                      <a:endParaRPr sz="1800">
                        <a:latin typeface="Verdana"/>
                        <a:ea typeface="Verdana"/>
                        <a:cs typeface="Verdana"/>
                        <a:sym typeface="Verdana"/>
                      </a:endParaRPr>
                    </a:p>
                  </a:txBody>
                  <a:tcPr marT="91425" marB="91425" marR="91425" marL="91425" anchor="ctr"/>
                </a:tc>
              </a:tr>
              <a:tr h="552175">
                <a:tc vMerge="1"/>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Recognizing story structure</a:t>
                      </a:r>
                      <a:endParaRPr sz="1800">
                        <a:latin typeface="Verdana"/>
                        <a:ea typeface="Verdana"/>
                        <a:cs typeface="Verdana"/>
                        <a:sym typeface="Verdana"/>
                      </a:endParaRPr>
                    </a:p>
                  </a:txBody>
                  <a:tcPr marT="91425" marB="91425" marR="91425" marL="91425" anchor="ctr"/>
                </a:tc>
              </a:tr>
              <a:tr h="552175">
                <a:tc vMerge="1"/>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Summarizing                                                                                                                                                                                                                                                                                                                                                                                                                                                                                   </a:t>
                      </a:r>
                      <a:endParaRPr sz="1800">
                        <a:latin typeface="Verdana"/>
                        <a:ea typeface="Verdana"/>
                        <a:cs typeface="Verdana"/>
                        <a:sym typeface="Verdana"/>
                      </a:endParaRPr>
                    </a:p>
                  </a:txBody>
                  <a:tcPr marT="91425" marB="91425" marR="91425" marL="91425" anchor="ctr"/>
                </a:tc>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5" name="Shape 295"/>
        <p:cNvGrpSpPr/>
        <p:nvPr/>
      </p:nvGrpSpPr>
      <p:grpSpPr>
        <a:xfrm>
          <a:off x="0" y="0"/>
          <a:ext cx="0" cy="0"/>
          <a:chOff x="0" y="0"/>
          <a:chExt cx="0" cy="0"/>
        </a:xfrm>
      </p:grpSpPr>
      <p:sp>
        <p:nvSpPr>
          <p:cNvPr id="296" name="Google Shape;296;p49"/>
          <p:cNvSpPr txBox="1"/>
          <p:nvPr>
            <p:ph type="title"/>
          </p:nvPr>
        </p:nvSpPr>
        <p:spPr>
          <a:xfrm>
            <a:off x="311700" y="4123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600">
                <a:latin typeface="Verdana"/>
                <a:ea typeface="Verdana"/>
                <a:cs typeface="Verdana"/>
                <a:sym typeface="Verdana"/>
              </a:rPr>
              <a:t>Contextual Reading/Comprehension:  SL </a:t>
            </a:r>
            <a:endParaRPr sz="2600">
              <a:latin typeface="Verdana"/>
              <a:ea typeface="Verdana"/>
              <a:cs typeface="Verdana"/>
              <a:sym typeface="Verdana"/>
            </a:endParaRPr>
          </a:p>
          <a:p>
            <a:pPr indent="0" lvl="0" marL="0" rtl="0" algn="l">
              <a:spcBef>
                <a:spcPts val="0"/>
              </a:spcBef>
              <a:spcAft>
                <a:spcPts val="0"/>
              </a:spcAft>
              <a:buNone/>
            </a:pPr>
            <a:r>
              <a:t/>
            </a:r>
            <a:endParaRPr sz="2600">
              <a:latin typeface="Verdana"/>
              <a:ea typeface="Verdana"/>
              <a:cs typeface="Verdana"/>
              <a:sym typeface="Verdana"/>
            </a:endParaRPr>
          </a:p>
        </p:txBody>
      </p:sp>
      <p:graphicFrame>
        <p:nvGraphicFramePr>
          <p:cNvPr id="297" name="Google Shape;297;p49"/>
          <p:cNvGraphicFramePr/>
          <p:nvPr/>
        </p:nvGraphicFramePr>
        <p:xfrm>
          <a:off x="952500" y="1434150"/>
          <a:ext cx="3000000" cy="3000000"/>
        </p:xfrm>
        <a:graphic>
          <a:graphicData uri="http://schemas.openxmlformats.org/drawingml/2006/table">
            <a:tbl>
              <a:tblPr>
                <a:noFill/>
                <a:tableStyleId>{1148AF9A-9BCA-46DB-8D54-244BB272410D}</a:tableStyleId>
              </a:tblPr>
              <a:tblGrid>
                <a:gridCol w="3619500"/>
                <a:gridCol w="3619500"/>
              </a:tblGrid>
              <a:tr h="381000">
                <a:tc rowSpan="2">
                  <a:txBody>
                    <a:bodyPr/>
                    <a:lstStyle/>
                    <a:p>
                      <a:pPr indent="0" lvl="0" marL="0" rtl="0" algn="l">
                        <a:spcBef>
                          <a:spcPts val="0"/>
                        </a:spcBef>
                        <a:spcAft>
                          <a:spcPts val="0"/>
                        </a:spcAft>
                        <a:buNone/>
                      </a:pPr>
                      <a:r>
                        <a:rPr lang="en" sz="1800">
                          <a:solidFill>
                            <a:schemeClr val="dk1"/>
                          </a:solidFill>
                          <a:latin typeface="Verdana"/>
                          <a:ea typeface="Verdana"/>
                          <a:cs typeface="Verdana"/>
                          <a:sym typeface="Verdana"/>
                        </a:rPr>
                        <a:t>Other Strategies to Consider:</a:t>
                      </a:r>
                      <a:endParaRPr sz="1800">
                        <a:latin typeface="Verdana"/>
                        <a:ea typeface="Verdana"/>
                        <a:cs typeface="Verdana"/>
                        <a:sym typeface="Verdana"/>
                      </a:endParaRPr>
                    </a:p>
                  </a:txBody>
                  <a:tcPr marT="91425" marB="91425" marR="91425" marL="91425" anchor="ctr"/>
                </a:tc>
                <a:tc>
                  <a:txBody>
                    <a:bodyPr/>
                    <a:lstStyle/>
                    <a:p>
                      <a:pPr indent="0" lvl="0" marL="0" rtl="0" algn="l">
                        <a:spcBef>
                          <a:spcPts val="0"/>
                        </a:spcBef>
                        <a:spcAft>
                          <a:spcPts val="0"/>
                        </a:spcAft>
                        <a:buNone/>
                      </a:pPr>
                      <a:r>
                        <a:rPr lang="en" sz="1800">
                          <a:latin typeface="Verdana"/>
                          <a:ea typeface="Verdana"/>
                          <a:cs typeface="Verdana"/>
                          <a:sym typeface="Verdana"/>
                        </a:rPr>
                        <a:t>Making use of prior knowledge</a:t>
                      </a:r>
                      <a:endParaRPr sz="1800">
                        <a:latin typeface="Verdana"/>
                        <a:ea typeface="Verdana"/>
                        <a:cs typeface="Verdana"/>
                        <a:sym typeface="Verdana"/>
                      </a:endParaRPr>
                    </a:p>
                  </a:txBody>
                  <a:tcPr marT="91425" marB="91425" marR="91425" marL="91425" anchor="ctr"/>
                </a:tc>
              </a:tr>
              <a:tr h="381000">
                <a:tc vMerge="1"/>
                <a:tc>
                  <a:txBody>
                    <a:bodyPr/>
                    <a:lstStyle/>
                    <a:p>
                      <a:pPr indent="0" lvl="0" marL="0" rtl="0" algn="l">
                        <a:spcBef>
                          <a:spcPts val="0"/>
                        </a:spcBef>
                        <a:spcAft>
                          <a:spcPts val="0"/>
                        </a:spcAft>
                        <a:buNone/>
                      </a:pPr>
                      <a:r>
                        <a:rPr lang="en" sz="1800">
                          <a:latin typeface="Verdana"/>
                          <a:ea typeface="Verdana"/>
                          <a:cs typeface="Verdana"/>
                          <a:sym typeface="Verdana"/>
                        </a:rPr>
                        <a:t>Using mental imagery (e.g., V and V)</a:t>
                      </a:r>
                      <a:endParaRPr sz="1800">
                        <a:latin typeface="Verdana"/>
                        <a:ea typeface="Verdana"/>
                        <a:cs typeface="Verdana"/>
                        <a:sym typeface="Verdana"/>
                      </a:endParaRPr>
                    </a:p>
                  </a:txBody>
                  <a:tcPr marT="91425" marB="91425" marR="91425" marL="91425" anchor="ctr"/>
                </a:tc>
              </a:tr>
            </a:tbl>
          </a:graphicData>
        </a:graphic>
      </p:graphicFrame>
      <p:sp>
        <p:nvSpPr>
          <p:cNvPr id="298" name="Google Shape;298;p49"/>
          <p:cNvSpPr txBox="1"/>
          <p:nvPr/>
        </p:nvSpPr>
        <p:spPr>
          <a:xfrm>
            <a:off x="1222800" y="3702475"/>
            <a:ext cx="6698400" cy="10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For the 7 core strategies that promote reading comprehension: </a:t>
            </a:r>
            <a:r>
              <a:rPr lang="en" u="sng">
                <a:latin typeface="Verdana"/>
                <a:ea typeface="Verdana"/>
                <a:cs typeface="Verdana"/>
                <a:sym typeface="Verdana"/>
                <a:hlinkClick r:id="rId3"/>
              </a:rPr>
              <a:t>http://tinyurl.com/zjcbehx</a:t>
            </a:r>
            <a:endParaRPr>
              <a:latin typeface="Verdana"/>
              <a:ea typeface="Verdana"/>
              <a:cs typeface="Verdana"/>
              <a:sym typeface="Verdana"/>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2" name="Shape 302"/>
        <p:cNvGrpSpPr/>
        <p:nvPr/>
      </p:nvGrpSpPr>
      <p:grpSpPr>
        <a:xfrm>
          <a:off x="0" y="0"/>
          <a:ext cx="0" cy="0"/>
          <a:chOff x="0" y="0"/>
          <a:chExt cx="0" cy="0"/>
        </a:xfrm>
      </p:grpSpPr>
      <p:graphicFrame>
        <p:nvGraphicFramePr>
          <p:cNvPr id="303" name="Google Shape;303;p50"/>
          <p:cNvGraphicFramePr/>
          <p:nvPr/>
        </p:nvGraphicFramePr>
        <p:xfrm>
          <a:off x="401425" y="1206600"/>
          <a:ext cx="3000000" cy="3000000"/>
        </p:xfrm>
        <a:graphic>
          <a:graphicData uri="http://schemas.openxmlformats.org/drawingml/2006/table">
            <a:tbl>
              <a:tblPr>
                <a:noFill/>
                <a:tableStyleId>{1148AF9A-9BCA-46DB-8D54-244BB272410D}</a:tableStyleId>
              </a:tblPr>
              <a:tblGrid>
                <a:gridCol w="4220350"/>
                <a:gridCol w="4220350"/>
              </a:tblGrid>
              <a:tr h="381000">
                <a:tc gridSpan="2">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Struggles       </a:t>
                      </a:r>
                      <a:endParaRPr sz="1800">
                        <a:latin typeface="Verdana"/>
                        <a:ea typeface="Verdana"/>
                        <a:cs typeface="Verdana"/>
                        <a:sym typeface="Verdana"/>
                      </a:endParaRPr>
                    </a:p>
                  </a:txBody>
                  <a:tcPr marT="91425" marB="91425" marR="91425" marL="91425" anchor="ctr"/>
                </a:tc>
                <a:tc hMerge="1"/>
              </a:tr>
              <a:tr h="381000">
                <a:tc rowSpan="2">
                  <a:txBody>
                    <a:bodyPr/>
                    <a:lstStyle/>
                    <a:p>
                      <a:pPr indent="0" lvl="0" marL="0" rtl="0" algn="l">
                        <a:lnSpc>
                          <a:spcPct val="100000"/>
                        </a:lnSpc>
                        <a:spcBef>
                          <a:spcPts val="0"/>
                        </a:spcBef>
                        <a:spcAft>
                          <a:spcPts val="0"/>
                        </a:spcAft>
                        <a:buNone/>
                      </a:pPr>
                      <a:r>
                        <a:t/>
                      </a:r>
                      <a:endParaRPr sz="1800">
                        <a:latin typeface="Verdana"/>
                        <a:ea typeface="Verdana"/>
                        <a:cs typeface="Verdana"/>
                        <a:sym typeface="Verdana"/>
                      </a:endParaRPr>
                    </a:p>
                  </a:txBody>
                  <a:tcPr marT="91425" marB="91425" marR="91425" marL="91425" anchor="ctr"/>
                </a:tc>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Low decoding can inhibit ability to work on these higher level skills.</a:t>
                      </a:r>
                      <a:endParaRPr sz="1800">
                        <a:latin typeface="Verdana"/>
                        <a:ea typeface="Verdana"/>
                        <a:cs typeface="Verdana"/>
                        <a:sym typeface="Verdana"/>
                      </a:endParaRPr>
                    </a:p>
                  </a:txBody>
                  <a:tcPr marT="91425" marB="91425" marR="91425" marL="91425" anchor="ctr"/>
                </a:tc>
              </a:tr>
              <a:tr h="381000">
                <a:tc vMerge="1"/>
                <a:tc>
                  <a:txBody>
                    <a:bodyPr/>
                    <a:lstStyle/>
                    <a:p>
                      <a:pPr indent="0" lvl="0" marL="0" rtl="0" algn="l">
                        <a:lnSpc>
                          <a:spcPct val="100000"/>
                        </a:lnSpc>
                        <a:spcBef>
                          <a:spcPts val="0"/>
                        </a:spcBef>
                        <a:spcAft>
                          <a:spcPts val="1600"/>
                        </a:spcAft>
                        <a:buNone/>
                      </a:pPr>
                      <a:r>
                        <a:rPr lang="en" sz="1800">
                          <a:latin typeface="Verdana"/>
                          <a:ea typeface="Verdana"/>
                          <a:cs typeface="Verdana"/>
                          <a:sym typeface="Verdana"/>
                        </a:rPr>
                        <a:t>Without tech, Ss are reliant on teacher to read text; text at their independent reading level is too simple.</a:t>
                      </a:r>
                      <a:endParaRPr sz="1800">
                        <a:latin typeface="Verdana"/>
                        <a:ea typeface="Verdana"/>
                        <a:cs typeface="Verdana"/>
                        <a:sym typeface="Verdana"/>
                      </a:endParaRPr>
                    </a:p>
                  </a:txBody>
                  <a:tcPr marT="91425" marB="91425" marR="91425" marL="91425" anchor="ctr"/>
                </a:tc>
              </a:tr>
            </a:tbl>
          </a:graphicData>
        </a:graphic>
      </p:graphicFrame>
      <p:pic>
        <p:nvPicPr>
          <p:cNvPr id="304" name="Google Shape;304;p50"/>
          <p:cNvPicPr preferRelativeResize="0"/>
          <p:nvPr/>
        </p:nvPicPr>
        <p:blipFill>
          <a:blip r:embed="rId3">
            <a:alphaModFix/>
          </a:blip>
          <a:stretch>
            <a:fillRect/>
          </a:stretch>
        </p:blipFill>
        <p:spPr>
          <a:xfrm>
            <a:off x="1792375" y="1206600"/>
            <a:ext cx="2365550" cy="2120025"/>
          </a:xfrm>
          <a:prstGeom prst="rect">
            <a:avLst/>
          </a:prstGeom>
          <a:noFill/>
          <a:ln>
            <a:noFill/>
          </a:ln>
        </p:spPr>
      </p:pic>
      <p:pic>
        <p:nvPicPr>
          <p:cNvPr id="305" name="Google Shape;305;p50"/>
          <p:cNvPicPr preferRelativeResize="0"/>
          <p:nvPr/>
        </p:nvPicPr>
        <p:blipFill>
          <a:blip r:embed="rId4">
            <a:alphaModFix/>
          </a:blip>
          <a:stretch>
            <a:fillRect/>
          </a:stretch>
        </p:blipFill>
        <p:spPr>
          <a:xfrm>
            <a:off x="759025" y="2654650"/>
            <a:ext cx="2228525" cy="1964925"/>
          </a:xfrm>
          <a:prstGeom prst="rect">
            <a:avLst/>
          </a:prstGeom>
          <a:noFill/>
          <a:ln>
            <a:noFill/>
          </a:ln>
        </p:spPr>
      </p:pic>
      <p:sp>
        <p:nvSpPr>
          <p:cNvPr id="306" name="Google Shape;306;p50"/>
          <p:cNvSpPr txBox="1"/>
          <p:nvPr>
            <p:ph type="title"/>
          </p:nvPr>
        </p:nvSpPr>
        <p:spPr>
          <a:xfrm>
            <a:off x="311700" y="555600"/>
            <a:ext cx="5731800" cy="4731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latin typeface="Verdana"/>
                <a:ea typeface="Verdana"/>
                <a:cs typeface="Verdana"/>
                <a:sym typeface="Verdana"/>
              </a:rPr>
              <a:t>Contextual Reading:  SL</a:t>
            </a:r>
            <a:endParaRPr>
              <a:latin typeface="Verdana"/>
              <a:ea typeface="Verdana"/>
              <a:cs typeface="Verdana"/>
              <a:sym typeface="Verdana"/>
            </a:endParaRPr>
          </a:p>
        </p:txBody>
      </p:sp>
      <p:sp>
        <p:nvSpPr>
          <p:cNvPr id="307" name="Google Shape;307;p50"/>
          <p:cNvSpPr txBox="1"/>
          <p:nvPr/>
        </p:nvSpPr>
        <p:spPr>
          <a:xfrm>
            <a:off x="311700" y="4619575"/>
            <a:ext cx="8817300" cy="526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For more on the role of fluency in comprehension:  </a:t>
            </a:r>
            <a:r>
              <a:rPr lang="en" u="sng">
                <a:latin typeface="Verdana"/>
                <a:ea typeface="Verdana"/>
                <a:cs typeface="Verdana"/>
                <a:sym typeface="Verdana"/>
                <a:hlinkClick r:id="rId5"/>
              </a:rPr>
              <a:t>http://tinyurl.com/jg6eoko</a:t>
            </a:r>
            <a:endParaRPr>
              <a:latin typeface="Verdana"/>
              <a:ea typeface="Verdana"/>
              <a:cs typeface="Verdana"/>
              <a:sym typeface="Verdana"/>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51"/>
          <p:cNvSpPr txBox="1"/>
          <p:nvPr>
            <p:ph type="title"/>
          </p:nvPr>
        </p:nvSpPr>
        <p:spPr>
          <a:xfrm>
            <a:off x="311700" y="496675"/>
            <a:ext cx="8105400" cy="755700"/>
          </a:xfrm>
          <a:prstGeom prst="rect">
            <a:avLst/>
          </a:prstGeom>
        </p:spPr>
        <p:txBody>
          <a:bodyPr anchorCtr="0" anchor="b" bIns="91425" lIns="91425" spcFirstLastPara="1" rIns="91425" wrap="square" tIns="91425">
            <a:noAutofit/>
          </a:bodyPr>
          <a:lstStyle/>
          <a:p>
            <a:pPr indent="0" lvl="0" marL="0" rtl="0" algn="l">
              <a:spcBef>
                <a:spcPts val="0"/>
              </a:spcBef>
              <a:spcAft>
                <a:spcPts val="0"/>
              </a:spcAft>
              <a:buNone/>
            </a:pPr>
            <a:r>
              <a:rPr lang="en" sz="3000">
                <a:latin typeface="Verdana"/>
                <a:ea typeface="Verdana"/>
                <a:cs typeface="Verdana"/>
                <a:sym typeface="Verdana"/>
              </a:rPr>
              <a:t>Contextual Reading:  SL</a:t>
            </a:r>
            <a:endParaRPr sz="3000">
              <a:latin typeface="Verdana"/>
              <a:ea typeface="Verdana"/>
              <a:cs typeface="Verdana"/>
              <a:sym typeface="Verdana"/>
            </a:endParaRPr>
          </a:p>
        </p:txBody>
      </p:sp>
      <p:sp>
        <p:nvSpPr>
          <p:cNvPr id="313" name="Google Shape;313;p51"/>
          <p:cNvSpPr txBox="1"/>
          <p:nvPr/>
        </p:nvSpPr>
        <p:spPr>
          <a:xfrm>
            <a:off x="0" y="2993600"/>
            <a:ext cx="2300400" cy="115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314" name="Google Shape;314;p51"/>
          <p:cNvPicPr preferRelativeResize="0"/>
          <p:nvPr/>
        </p:nvPicPr>
        <p:blipFill>
          <a:blip r:embed="rId3">
            <a:alphaModFix/>
          </a:blip>
          <a:stretch>
            <a:fillRect/>
          </a:stretch>
        </p:blipFill>
        <p:spPr>
          <a:xfrm>
            <a:off x="5788450" y="1518200"/>
            <a:ext cx="3043374" cy="2251321"/>
          </a:xfrm>
          <a:prstGeom prst="rect">
            <a:avLst/>
          </a:prstGeom>
          <a:noFill/>
          <a:ln>
            <a:noFill/>
          </a:ln>
        </p:spPr>
      </p:pic>
      <p:sp>
        <p:nvSpPr>
          <p:cNvPr id="315" name="Google Shape;315;p51"/>
          <p:cNvSpPr txBox="1"/>
          <p:nvPr/>
        </p:nvSpPr>
        <p:spPr>
          <a:xfrm>
            <a:off x="8272025" y="3070025"/>
            <a:ext cx="559800" cy="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51"/>
          <p:cNvSpPr txBox="1"/>
          <p:nvPr/>
        </p:nvSpPr>
        <p:spPr>
          <a:xfrm>
            <a:off x="8417175" y="3202550"/>
            <a:ext cx="414600" cy="39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317" name="Google Shape;317;p51"/>
          <p:cNvGraphicFramePr/>
          <p:nvPr/>
        </p:nvGraphicFramePr>
        <p:xfrm>
          <a:off x="311700" y="1518200"/>
          <a:ext cx="3000000" cy="3000000"/>
        </p:xfrm>
        <a:graphic>
          <a:graphicData uri="http://schemas.openxmlformats.org/drawingml/2006/table">
            <a:tbl>
              <a:tblPr>
                <a:noFill/>
                <a:tableStyleId>{1148AF9A-9BCA-46DB-8D54-244BB272410D}</a:tableStyleId>
              </a:tblPr>
              <a:tblGrid>
                <a:gridCol w="5272750"/>
              </a:tblGrid>
              <a:tr h="558950">
                <a:tc>
                  <a:txBody>
                    <a:bodyPr/>
                    <a:lstStyle/>
                    <a:p>
                      <a:pPr indent="0" lvl="0" marL="0" rtl="0" algn="l">
                        <a:lnSpc>
                          <a:spcPct val="100000"/>
                        </a:lnSpc>
                        <a:spcBef>
                          <a:spcPts val="0"/>
                        </a:spcBef>
                        <a:spcAft>
                          <a:spcPts val="0"/>
                        </a:spcAft>
                        <a:buNone/>
                      </a:pPr>
                      <a:r>
                        <a:rPr lang="en" sz="2000">
                          <a:latin typeface="Verdana"/>
                          <a:ea typeface="Verdana"/>
                          <a:cs typeface="Verdana"/>
                          <a:sym typeface="Verdana"/>
                        </a:rPr>
                        <a:t>Apply isolated skills in connected text</a:t>
                      </a:r>
                      <a:endParaRPr sz="2000">
                        <a:latin typeface="Verdana"/>
                        <a:ea typeface="Verdana"/>
                        <a:cs typeface="Verdana"/>
                        <a:sym typeface="Verdana"/>
                      </a:endParaRPr>
                    </a:p>
                  </a:txBody>
                  <a:tcPr marT="91425" marB="91425" marR="91425" marL="91425" anchor="ctr"/>
                </a:tc>
              </a:tr>
              <a:tr h="558950">
                <a:tc>
                  <a:txBody>
                    <a:bodyPr/>
                    <a:lstStyle/>
                    <a:p>
                      <a:pPr indent="0" lvl="0" marL="0" rtl="0" algn="l">
                        <a:lnSpc>
                          <a:spcPct val="100000"/>
                        </a:lnSpc>
                        <a:spcBef>
                          <a:spcPts val="0"/>
                        </a:spcBef>
                        <a:spcAft>
                          <a:spcPts val="0"/>
                        </a:spcAft>
                        <a:buNone/>
                      </a:pPr>
                      <a:r>
                        <a:rPr lang="en" sz="2000">
                          <a:latin typeface="Verdana"/>
                          <a:ea typeface="Verdana"/>
                          <a:cs typeface="Verdana"/>
                          <a:sym typeface="Verdana"/>
                        </a:rPr>
                        <a:t>Immediate teacher support/feedback</a:t>
                      </a:r>
                      <a:endParaRPr sz="2000">
                        <a:latin typeface="Verdana"/>
                        <a:ea typeface="Verdana"/>
                        <a:cs typeface="Verdana"/>
                        <a:sym typeface="Verdana"/>
                      </a:endParaRPr>
                    </a:p>
                  </a:txBody>
                  <a:tcPr marT="91425" marB="91425" marR="91425" marL="91425" anchor="ctr"/>
                </a:tc>
              </a:tr>
              <a:tr h="851075">
                <a:tc>
                  <a:txBody>
                    <a:bodyPr/>
                    <a:lstStyle/>
                    <a:p>
                      <a:pPr indent="0" lvl="0" marL="0" rtl="0" algn="l">
                        <a:lnSpc>
                          <a:spcPct val="100000"/>
                        </a:lnSpc>
                        <a:spcBef>
                          <a:spcPts val="0"/>
                        </a:spcBef>
                        <a:spcAft>
                          <a:spcPts val="0"/>
                        </a:spcAft>
                        <a:buNone/>
                      </a:pPr>
                      <a:r>
                        <a:rPr lang="en" sz="2000">
                          <a:latin typeface="Verdana"/>
                          <a:ea typeface="Verdana"/>
                          <a:cs typeface="Verdana"/>
                          <a:sym typeface="Verdana"/>
                        </a:rPr>
                        <a:t>Fluency; accuracy, automaticity, prosody</a:t>
                      </a:r>
                      <a:endParaRPr sz="2000">
                        <a:latin typeface="Verdana"/>
                        <a:ea typeface="Verdana"/>
                        <a:cs typeface="Verdana"/>
                        <a:sym typeface="Verdana"/>
                      </a:endParaRPr>
                    </a:p>
                  </a:txBody>
                  <a:tcPr marT="91425" marB="91425" marR="91425" marL="91425" anchor="ctr"/>
                </a:tc>
              </a:tr>
              <a:tr h="558950">
                <a:tc>
                  <a:txBody>
                    <a:bodyPr/>
                    <a:lstStyle/>
                    <a:p>
                      <a:pPr indent="0" lvl="0" marL="0" rtl="0" algn="l">
                        <a:lnSpc>
                          <a:spcPct val="100000"/>
                        </a:lnSpc>
                        <a:spcBef>
                          <a:spcPts val="0"/>
                        </a:spcBef>
                        <a:spcAft>
                          <a:spcPts val="0"/>
                        </a:spcAft>
                        <a:buNone/>
                      </a:pPr>
                      <a:r>
                        <a:rPr lang="en" sz="2000">
                          <a:latin typeface="Verdana"/>
                          <a:ea typeface="Verdana"/>
                          <a:cs typeface="Verdana"/>
                          <a:sym typeface="Verdana"/>
                        </a:rPr>
                        <a:t>Diagnostic/prescriptive tool</a:t>
                      </a:r>
                      <a:endParaRPr sz="2000">
                        <a:latin typeface="Verdana"/>
                        <a:ea typeface="Verdana"/>
                        <a:cs typeface="Verdana"/>
                        <a:sym typeface="Verdana"/>
                      </a:endParaRPr>
                    </a:p>
                  </a:txBody>
                  <a:tcPr marT="91425" marB="91425" marR="91425" marL="91425" anchor="ctr"/>
                </a:tc>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6"/>
          <p:cNvSpPr txBox="1"/>
          <p:nvPr>
            <p:ph type="title"/>
          </p:nvPr>
        </p:nvSpPr>
        <p:spPr>
          <a:xfrm>
            <a:off x="311700" y="445025"/>
            <a:ext cx="70035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200">
                <a:latin typeface="Verdana"/>
                <a:ea typeface="Verdana"/>
                <a:cs typeface="Verdana"/>
                <a:sym typeface="Verdana"/>
              </a:rPr>
              <a:t>Role of Structured Literacy Instruction (SL)</a:t>
            </a:r>
            <a:endParaRPr sz="2200">
              <a:latin typeface="Verdana"/>
              <a:ea typeface="Verdana"/>
              <a:cs typeface="Verdana"/>
              <a:sym typeface="Verdana"/>
            </a:endParaRPr>
          </a:p>
        </p:txBody>
      </p:sp>
      <p:graphicFrame>
        <p:nvGraphicFramePr>
          <p:cNvPr id="73" name="Google Shape;73;p16"/>
          <p:cNvGraphicFramePr/>
          <p:nvPr/>
        </p:nvGraphicFramePr>
        <p:xfrm>
          <a:off x="544425" y="1240200"/>
          <a:ext cx="3000000" cy="3000000"/>
        </p:xfrm>
        <a:graphic>
          <a:graphicData uri="http://schemas.openxmlformats.org/drawingml/2006/table">
            <a:tbl>
              <a:tblPr>
                <a:noFill/>
                <a:tableStyleId>{1148AF9A-9BCA-46DB-8D54-244BB272410D}</a:tableStyleId>
              </a:tblPr>
              <a:tblGrid>
                <a:gridCol w="7239000"/>
              </a:tblGrid>
              <a:tr h="381000">
                <a:tc>
                  <a:txBody>
                    <a:bodyPr/>
                    <a:lstStyle/>
                    <a:p>
                      <a:pPr indent="0" lvl="0" marL="0" rtl="0" algn="l">
                        <a:spcBef>
                          <a:spcPts val="0"/>
                        </a:spcBef>
                        <a:spcAft>
                          <a:spcPts val="0"/>
                        </a:spcAft>
                        <a:buNone/>
                      </a:pPr>
                      <a:r>
                        <a:rPr lang="en" sz="2000">
                          <a:latin typeface="Verdana"/>
                          <a:ea typeface="Verdana"/>
                          <a:cs typeface="Verdana"/>
                          <a:sym typeface="Verdana"/>
                        </a:rPr>
                        <a:t>Dyslexia affects 1 in 5</a:t>
                      </a:r>
                      <a:endParaRPr sz="20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2000">
                          <a:latin typeface="Verdana"/>
                          <a:ea typeface="Verdana"/>
                          <a:cs typeface="Verdana"/>
                          <a:sym typeface="Verdana"/>
                        </a:rPr>
                        <a:t>Struggle to learn to read/write because they lack core reading skills</a:t>
                      </a:r>
                      <a:endParaRPr sz="2000">
                        <a:latin typeface="Verdana"/>
                        <a:ea typeface="Verdana"/>
                        <a:cs typeface="Verdana"/>
                        <a:sym typeface="Verdana"/>
                      </a:endParaRPr>
                    </a:p>
                  </a:txBody>
                  <a:tcPr marT="91425" marB="91425" marR="91425" marL="91425" anchor="ctr"/>
                </a:tc>
              </a:tr>
              <a:tr h="381000">
                <a:tc>
                  <a:txBody>
                    <a:bodyPr/>
                    <a:lstStyle/>
                    <a:p>
                      <a:pPr indent="0" lvl="0" marL="0" rtl="0" algn="l">
                        <a:lnSpc>
                          <a:spcPct val="115000"/>
                        </a:lnSpc>
                        <a:spcBef>
                          <a:spcPts val="0"/>
                        </a:spcBef>
                        <a:spcAft>
                          <a:spcPts val="0"/>
                        </a:spcAft>
                        <a:buNone/>
                      </a:pPr>
                      <a:r>
                        <a:rPr lang="en" sz="2000">
                          <a:latin typeface="Verdana"/>
                          <a:ea typeface="Verdana"/>
                          <a:cs typeface="Verdana"/>
                          <a:sym typeface="Verdana"/>
                        </a:rPr>
                        <a:t>Research has shown that Structured Literacy helps students with dyslexia but is effective for all readers</a:t>
                      </a:r>
                      <a:endParaRPr sz="2000">
                        <a:latin typeface="Verdana"/>
                        <a:ea typeface="Verdana"/>
                        <a:cs typeface="Verdana"/>
                        <a:sym typeface="Verdana"/>
                      </a:endParaRPr>
                    </a:p>
                  </a:txBody>
                  <a:tcPr marT="91425" marB="91425" marR="91425" marL="91425" anchor="ctr"/>
                </a:tc>
              </a:tr>
            </a:tbl>
          </a:graphicData>
        </a:graphic>
      </p:graphicFrame>
      <p:sp>
        <p:nvSpPr>
          <p:cNvPr id="74" name="Google Shape;74;p16"/>
          <p:cNvSpPr txBox="1"/>
          <p:nvPr/>
        </p:nvSpPr>
        <p:spPr>
          <a:xfrm>
            <a:off x="544425" y="4231925"/>
            <a:ext cx="7813800" cy="502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600">
                <a:latin typeface="Verdana"/>
                <a:ea typeface="Verdana"/>
                <a:cs typeface="Verdana"/>
                <a:sym typeface="Verdana"/>
              </a:rPr>
              <a:t>For more information about Structured Literacy Instruction:  </a:t>
            </a:r>
            <a:r>
              <a:rPr lang="en" sz="1600" u="sng">
                <a:latin typeface="Verdana"/>
                <a:ea typeface="Verdana"/>
                <a:cs typeface="Verdana"/>
                <a:sym typeface="Verdana"/>
                <a:hlinkClick r:id="rId3"/>
              </a:rPr>
              <a:t>http://tinyurl.com/h8yf5yc</a:t>
            </a:r>
            <a:endParaRPr sz="1600">
              <a:latin typeface="Verdana"/>
              <a:ea typeface="Verdana"/>
              <a:cs typeface="Verdana"/>
              <a:sym typeface="Verdana"/>
            </a:endParaRPr>
          </a:p>
          <a:p>
            <a:pPr indent="0" lvl="0" marL="0" rtl="0" algn="l">
              <a:spcBef>
                <a:spcPts val="0"/>
              </a:spcBef>
              <a:spcAft>
                <a:spcPts val="0"/>
              </a:spcAft>
              <a:buNone/>
            </a:pPr>
            <a:r>
              <a:rPr lang="en" sz="1600">
                <a:latin typeface="Verdana"/>
                <a:ea typeface="Verdana"/>
                <a:cs typeface="Verdana"/>
                <a:sym typeface="Verdana"/>
              </a:rPr>
              <a:t>  </a:t>
            </a:r>
            <a:endParaRPr sz="1600">
              <a:latin typeface="Verdana"/>
              <a:ea typeface="Verdana"/>
              <a:cs typeface="Verdana"/>
              <a:sym typeface="Verdana"/>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1" name="Shape 321"/>
        <p:cNvGrpSpPr/>
        <p:nvPr/>
      </p:nvGrpSpPr>
      <p:grpSpPr>
        <a:xfrm>
          <a:off x="0" y="0"/>
          <a:ext cx="0" cy="0"/>
          <a:chOff x="0" y="0"/>
          <a:chExt cx="0" cy="0"/>
        </a:xfrm>
      </p:grpSpPr>
      <p:sp>
        <p:nvSpPr>
          <p:cNvPr id="322" name="Google Shape;322;p52"/>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Verdana"/>
                <a:ea typeface="Verdana"/>
                <a:cs typeface="Verdana"/>
                <a:sym typeface="Verdana"/>
              </a:rPr>
              <a:t>Differentiated Contextual Reading: EdTech</a:t>
            </a:r>
            <a:endParaRPr sz="2400">
              <a:latin typeface="Verdana"/>
              <a:ea typeface="Verdana"/>
              <a:cs typeface="Verdana"/>
              <a:sym typeface="Verdana"/>
            </a:endParaRPr>
          </a:p>
        </p:txBody>
      </p:sp>
      <p:sp>
        <p:nvSpPr>
          <p:cNvPr id="323" name="Google Shape;323;p52"/>
          <p:cNvSpPr txBox="1"/>
          <p:nvPr>
            <p:ph idx="1" type="body"/>
          </p:nvPr>
        </p:nvSpPr>
        <p:spPr>
          <a:xfrm>
            <a:off x="511500" y="1337300"/>
            <a:ext cx="7654800" cy="3267600"/>
          </a:xfrm>
          <a:prstGeom prst="rect">
            <a:avLst/>
          </a:prstGeom>
        </p:spPr>
        <p:txBody>
          <a:bodyPr anchorCtr="0" anchor="t" bIns="91425" lIns="91425" spcFirstLastPara="1" rIns="91425" wrap="square" tIns="91425">
            <a:noAutofit/>
          </a:bodyPr>
          <a:lstStyle/>
          <a:p>
            <a:pPr indent="-381000" lvl="0" marL="4572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Newsela (free and paid levels)</a:t>
            </a:r>
            <a:endParaRPr sz="2400">
              <a:solidFill>
                <a:srgbClr val="000000"/>
              </a:solidFill>
              <a:latin typeface="Verdana"/>
              <a:ea typeface="Verdana"/>
              <a:cs typeface="Verdana"/>
              <a:sym typeface="Verdana"/>
            </a:endParaRPr>
          </a:p>
          <a:p>
            <a:pPr indent="-381000" lvl="1" marL="9144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Student can adjust level</a:t>
            </a:r>
            <a:br>
              <a:rPr lang="en" sz="2400">
                <a:solidFill>
                  <a:srgbClr val="000000"/>
                </a:solidFill>
                <a:latin typeface="Verdana"/>
                <a:ea typeface="Verdana"/>
                <a:cs typeface="Verdana"/>
                <a:sym typeface="Verdana"/>
              </a:rPr>
            </a:br>
            <a:endParaRPr sz="2400">
              <a:solidFill>
                <a:srgbClr val="000000"/>
              </a:solidFill>
              <a:latin typeface="Verdana"/>
              <a:ea typeface="Verdana"/>
              <a:cs typeface="Verdana"/>
              <a:sym typeface="Verdana"/>
            </a:endParaRPr>
          </a:p>
          <a:p>
            <a:pPr indent="-381000" lvl="0" marL="4572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Front Row (free and paid levels)</a:t>
            </a:r>
            <a:endParaRPr sz="2400">
              <a:solidFill>
                <a:srgbClr val="000000"/>
              </a:solidFill>
              <a:latin typeface="Verdana"/>
              <a:ea typeface="Verdana"/>
              <a:cs typeface="Verdana"/>
              <a:sym typeface="Verdana"/>
            </a:endParaRPr>
          </a:p>
          <a:p>
            <a:pPr indent="-381000" lvl="1" marL="914400" rtl="0" algn="l">
              <a:lnSpc>
                <a:spcPct val="150000"/>
              </a:lnSpc>
              <a:spcBef>
                <a:spcPts val="0"/>
              </a:spcBef>
              <a:spcAft>
                <a:spcPts val="0"/>
              </a:spcAft>
              <a:buClr>
                <a:srgbClr val="000000"/>
              </a:buClr>
              <a:buSzPts val="2400"/>
              <a:buFont typeface="Verdana"/>
              <a:buChar char="○"/>
            </a:pPr>
            <a:r>
              <a:rPr lang="en" sz="2400">
                <a:solidFill>
                  <a:srgbClr val="000000"/>
                </a:solidFill>
                <a:latin typeface="Verdana"/>
                <a:ea typeface="Verdana"/>
                <a:cs typeface="Verdana"/>
                <a:sym typeface="Verdana"/>
              </a:rPr>
              <a:t>Level determined by pre-test and practice</a:t>
            </a:r>
            <a:endParaRPr sz="2400">
              <a:solidFill>
                <a:srgbClr val="000000"/>
              </a:solidFill>
              <a:latin typeface="Verdana"/>
              <a:ea typeface="Verdana"/>
              <a:cs typeface="Verdana"/>
              <a:sym typeface="Verdana"/>
            </a:endParaRPr>
          </a:p>
          <a:p>
            <a:pPr indent="0" lvl="0" marL="0" rtl="0" algn="l">
              <a:lnSpc>
                <a:spcPct val="150000"/>
              </a:lnSpc>
              <a:spcBef>
                <a:spcPts val="1600"/>
              </a:spcBef>
              <a:spcAft>
                <a:spcPts val="1600"/>
              </a:spcAft>
              <a:buNone/>
            </a:pPr>
            <a:r>
              <a:t/>
            </a:r>
            <a:endParaRPr sz="1800"/>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7" name="Shape 327"/>
        <p:cNvGrpSpPr/>
        <p:nvPr/>
      </p:nvGrpSpPr>
      <p:grpSpPr>
        <a:xfrm>
          <a:off x="0" y="0"/>
          <a:ext cx="0" cy="0"/>
          <a:chOff x="0" y="0"/>
          <a:chExt cx="0" cy="0"/>
        </a:xfrm>
      </p:grpSpPr>
      <p:sp>
        <p:nvSpPr>
          <p:cNvPr id="328" name="Google Shape;328;p53"/>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000000"/>
                </a:solidFill>
                <a:latin typeface="Verdana"/>
                <a:ea typeface="Verdana"/>
                <a:cs typeface="Verdana"/>
                <a:sym typeface="Verdana"/>
              </a:rPr>
              <a:t>Newsela: article at grade 7/ Lexile 1040 </a:t>
            </a:r>
            <a:endParaRPr>
              <a:solidFill>
                <a:srgbClr val="000000"/>
              </a:solidFill>
              <a:latin typeface="Verdana"/>
              <a:ea typeface="Verdana"/>
              <a:cs typeface="Verdana"/>
              <a:sym typeface="Verdana"/>
            </a:endParaRPr>
          </a:p>
        </p:txBody>
      </p:sp>
      <p:pic>
        <p:nvPicPr>
          <p:cNvPr id="329" name="Google Shape;329;p53"/>
          <p:cNvPicPr preferRelativeResize="0"/>
          <p:nvPr/>
        </p:nvPicPr>
        <p:blipFill>
          <a:blip r:embed="rId3">
            <a:alphaModFix/>
          </a:blip>
          <a:stretch>
            <a:fillRect/>
          </a:stretch>
        </p:blipFill>
        <p:spPr>
          <a:xfrm>
            <a:off x="831275" y="185025"/>
            <a:ext cx="7897076" cy="4166149"/>
          </a:xfrm>
          <a:prstGeom prst="rect">
            <a:avLst/>
          </a:prstGeom>
          <a:noFill/>
          <a:ln>
            <a:noFill/>
          </a:ln>
        </p:spPr>
      </p:pic>
      <p:pic>
        <p:nvPicPr>
          <p:cNvPr id="330" name="Google Shape;330;p53"/>
          <p:cNvPicPr preferRelativeResize="0"/>
          <p:nvPr/>
        </p:nvPicPr>
        <p:blipFill>
          <a:blip r:embed="rId4">
            <a:alphaModFix/>
          </a:blip>
          <a:stretch>
            <a:fillRect/>
          </a:stretch>
        </p:blipFill>
        <p:spPr>
          <a:xfrm>
            <a:off x="391400" y="1820750"/>
            <a:ext cx="7061186" cy="25304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4" name="Shape 334"/>
        <p:cNvGrpSpPr/>
        <p:nvPr/>
      </p:nvGrpSpPr>
      <p:grpSpPr>
        <a:xfrm>
          <a:off x="0" y="0"/>
          <a:ext cx="0" cy="0"/>
          <a:chOff x="0" y="0"/>
          <a:chExt cx="0" cy="0"/>
        </a:xfrm>
      </p:grpSpPr>
      <p:sp>
        <p:nvSpPr>
          <p:cNvPr id="335" name="Google Shape;335;p54"/>
          <p:cNvSpPr txBox="1"/>
          <p:nvPr>
            <p:ph idx="1" type="body"/>
          </p:nvPr>
        </p:nvSpPr>
        <p:spPr>
          <a:xfrm>
            <a:off x="311700" y="4230575"/>
            <a:ext cx="59988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a:solidFill>
                  <a:srgbClr val="000000"/>
                </a:solidFill>
                <a:latin typeface="Verdana"/>
                <a:ea typeface="Verdana"/>
                <a:cs typeface="Verdana"/>
                <a:sym typeface="Verdana"/>
              </a:rPr>
              <a:t>Newsela: article at grade 2/ Lexile 420 </a:t>
            </a:r>
            <a:endParaRPr>
              <a:solidFill>
                <a:srgbClr val="000000"/>
              </a:solidFill>
              <a:latin typeface="Verdana"/>
              <a:ea typeface="Verdana"/>
              <a:cs typeface="Verdana"/>
              <a:sym typeface="Verdana"/>
            </a:endParaRPr>
          </a:p>
        </p:txBody>
      </p:sp>
      <p:pic>
        <p:nvPicPr>
          <p:cNvPr id="336" name="Google Shape;336;p54"/>
          <p:cNvPicPr preferRelativeResize="0"/>
          <p:nvPr/>
        </p:nvPicPr>
        <p:blipFill>
          <a:blip r:embed="rId3">
            <a:alphaModFix/>
          </a:blip>
          <a:stretch>
            <a:fillRect/>
          </a:stretch>
        </p:blipFill>
        <p:spPr>
          <a:xfrm>
            <a:off x="389675" y="143025"/>
            <a:ext cx="8583325" cy="3974375"/>
          </a:xfrm>
          <a:prstGeom prst="rect">
            <a:avLst/>
          </a:prstGeom>
          <a:noFill/>
          <a:ln>
            <a:noFill/>
          </a:ln>
        </p:spPr>
      </p:pic>
      <p:pic>
        <p:nvPicPr>
          <p:cNvPr id="337" name="Google Shape;337;p54"/>
          <p:cNvPicPr preferRelativeResize="0"/>
          <p:nvPr/>
        </p:nvPicPr>
        <p:blipFill>
          <a:blip r:embed="rId4">
            <a:alphaModFix/>
          </a:blip>
          <a:stretch>
            <a:fillRect/>
          </a:stretch>
        </p:blipFill>
        <p:spPr>
          <a:xfrm>
            <a:off x="319500" y="1948300"/>
            <a:ext cx="7324725" cy="2282275"/>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55"/>
          <p:cNvSpPr txBox="1"/>
          <p:nvPr>
            <p:ph type="title"/>
          </p:nvPr>
        </p:nvSpPr>
        <p:spPr>
          <a:xfrm>
            <a:off x="311700" y="20280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Adapting printed text</a:t>
            </a:r>
            <a:endParaRPr>
              <a:latin typeface="Verdana"/>
              <a:ea typeface="Verdana"/>
              <a:cs typeface="Verdana"/>
              <a:sym typeface="Verdana"/>
            </a:endParaRPr>
          </a:p>
        </p:txBody>
      </p:sp>
      <p:sp>
        <p:nvSpPr>
          <p:cNvPr id="343" name="Google Shape;343;p55"/>
          <p:cNvSpPr txBox="1"/>
          <p:nvPr>
            <p:ph idx="1" type="body"/>
          </p:nvPr>
        </p:nvSpPr>
        <p:spPr>
          <a:xfrm>
            <a:off x="311700" y="870850"/>
            <a:ext cx="8520600" cy="39723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 sz="2000">
                <a:solidFill>
                  <a:srgbClr val="000000"/>
                </a:solidFill>
                <a:latin typeface="Verdana"/>
                <a:ea typeface="Verdana"/>
                <a:cs typeface="Verdana"/>
                <a:sym typeface="Verdana"/>
              </a:rPr>
              <a:t>Learning Ally</a:t>
            </a:r>
            <a:endParaRPr b="1" sz="2000">
              <a:solidFill>
                <a:srgbClr val="000000"/>
              </a:solidFill>
              <a:latin typeface="Verdana"/>
              <a:ea typeface="Verdana"/>
              <a:cs typeface="Verdana"/>
              <a:sym typeface="Verdana"/>
            </a:endParaRPr>
          </a:p>
          <a:p>
            <a:pPr indent="0" lvl="0" marL="0" rtl="0" algn="l">
              <a:spcBef>
                <a:spcPts val="1600"/>
              </a:spcBef>
              <a:spcAft>
                <a:spcPts val="0"/>
              </a:spcAft>
              <a:buNone/>
            </a:pPr>
            <a:r>
              <a:rPr lang="en" sz="2000">
                <a:solidFill>
                  <a:srgbClr val="000000"/>
                </a:solidFill>
                <a:latin typeface="Verdana"/>
                <a:ea typeface="Verdana"/>
                <a:cs typeface="Verdana"/>
                <a:sym typeface="Verdana"/>
              </a:rPr>
              <a:t>	Human voice reading of textbooks and literature</a:t>
            </a:r>
            <a:endParaRPr sz="2000">
              <a:solidFill>
                <a:srgbClr val="000000"/>
              </a:solidFill>
              <a:latin typeface="Verdana"/>
              <a:ea typeface="Verdana"/>
              <a:cs typeface="Verdana"/>
              <a:sym typeface="Verdana"/>
            </a:endParaRPr>
          </a:p>
          <a:p>
            <a:pPr indent="0" lvl="0" marL="0" rtl="0" algn="l">
              <a:spcBef>
                <a:spcPts val="1600"/>
              </a:spcBef>
              <a:spcAft>
                <a:spcPts val="0"/>
              </a:spcAft>
              <a:buNone/>
            </a:pPr>
            <a:r>
              <a:rPr lang="en" sz="2000">
                <a:solidFill>
                  <a:srgbClr val="000000"/>
                </a:solidFill>
                <a:latin typeface="Verdana"/>
                <a:ea typeface="Verdana"/>
                <a:cs typeface="Verdana"/>
                <a:sym typeface="Verdana"/>
              </a:rPr>
              <a:t>	Uses their own tools </a:t>
            </a:r>
            <a:endParaRPr sz="2000">
              <a:solidFill>
                <a:srgbClr val="000000"/>
              </a:solidFill>
              <a:latin typeface="Verdana"/>
              <a:ea typeface="Verdana"/>
              <a:cs typeface="Verdana"/>
              <a:sym typeface="Verdana"/>
            </a:endParaRPr>
          </a:p>
          <a:p>
            <a:pPr indent="0" lvl="0" marL="0" rtl="0" algn="l">
              <a:spcBef>
                <a:spcPts val="1600"/>
              </a:spcBef>
              <a:spcAft>
                <a:spcPts val="0"/>
              </a:spcAft>
              <a:buNone/>
            </a:pPr>
            <a:r>
              <a:rPr b="1" lang="en" sz="2000">
                <a:solidFill>
                  <a:srgbClr val="000000"/>
                </a:solidFill>
                <a:latin typeface="Verdana"/>
                <a:ea typeface="Verdana"/>
                <a:cs typeface="Verdana"/>
                <a:sym typeface="Verdana"/>
              </a:rPr>
              <a:t>Bookshare</a:t>
            </a:r>
            <a:endParaRPr b="1" sz="2000">
              <a:solidFill>
                <a:srgbClr val="000000"/>
              </a:solidFill>
              <a:latin typeface="Verdana"/>
              <a:ea typeface="Verdana"/>
              <a:cs typeface="Verdana"/>
              <a:sym typeface="Verdana"/>
            </a:endParaRPr>
          </a:p>
          <a:p>
            <a:pPr indent="0" lvl="0" marL="0" rtl="0" algn="l">
              <a:spcBef>
                <a:spcPts val="1600"/>
              </a:spcBef>
              <a:spcAft>
                <a:spcPts val="0"/>
              </a:spcAft>
              <a:buNone/>
            </a:pPr>
            <a:r>
              <a:rPr lang="en" sz="2000">
                <a:solidFill>
                  <a:srgbClr val="000000"/>
                </a:solidFill>
                <a:latin typeface="Verdana"/>
                <a:ea typeface="Verdana"/>
                <a:cs typeface="Verdana"/>
                <a:sym typeface="Verdana"/>
              </a:rPr>
              <a:t>	Digitized voice of literature</a:t>
            </a:r>
            <a:endParaRPr sz="2000">
              <a:solidFill>
                <a:srgbClr val="000000"/>
              </a:solidFill>
              <a:latin typeface="Verdana"/>
              <a:ea typeface="Verdana"/>
              <a:cs typeface="Verdana"/>
              <a:sym typeface="Verdana"/>
            </a:endParaRPr>
          </a:p>
          <a:p>
            <a:pPr indent="0" lvl="0" marL="0" rtl="0" algn="l">
              <a:spcBef>
                <a:spcPts val="1600"/>
              </a:spcBef>
              <a:spcAft>
                <a:spcPts val="1600"/>
              </a:spcAft>
              <a:buNone/>
            </a:pPr>
            <a:r>
              <a:rPr lang="en" sz="2000">
                <a:solidFill>
                  <a:srgbClr val="000000"/>
                </a:solidFill>
                <a:latin typeface="Verdana"/>
                <a:ea typeface="Verdana"/>
                <a:cs typeface="Verdana"/>
                <a:sym typeface="Verdana"/>
              </a:rPr>
              <a:t>	On iOS must use 3rd party app like Voice Dream Reader: visual and audio </a:t>
            </a:r>
            <a:endParaRPr sz="2000">
              <a:solidFill>
                <a:srgbClr val="000000"/>
              </a:solidFill>
              <a:latin typeface="Verdana"/>
              <a:ea typeface="Verdana"/>
              <a:cs typeface="Verdana"/>
              <a:sym typeface="Verdana"/>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56"/>
          <p:cNvSpPr txBox="1"/>
          <p:nvPr>
            <p:ph idx="1" type="body"/>
          </p:nvPr>
        </p:nvSpPr>
        <p:spPr>
          <a:xfrm>
            <a:off x="4542284" y="4205835"/>
            <a:ext cx="4324500" cy="605100"/>
          </a:xfrm>
          <a:prstGeom prst="rect">
            <a:avLst/>
          </a:prstGeom>
        </p:spPr>
        <p:txBody>
          <a:bodyPr anchorCtr="0" anchor="ctr" bIns="91425" lIns="91425" spcFirstLastPara="1" rIns="91425" wrap="square" tIns="91425">
            <a:noAutofit/>
          </a:bodyPr>
          <a:lstStyle/>
          <a:p>
            <a:pPr indent="0" lvl="0" marL="0" rtl="0" algn="l">
              <a:spcBef>
                <a:spcPts val="0"/>
              </a:spcBef>
              <a:spcAft>
                <a:spcPts val="0"/>
              </a:spcAft>
              <a:buNone/>
            </a:pPr>
            <a:r>
              <a:rPr lang="en" sz="3000">
                <a:solidFill>
                  <a:srgbClr val="000000"/>
                </a:solidFill>
              </a:rPr>
              <a:t>uPar via Don </a:t>
            </a:r>
            <a:r>
              <a:rPr lang="en" sz="3000">
                <a:solidFill>
                  <a:srgbClr val="000000"/>
                </a:solidFill>
              </a:rPr>
              <a:t>Johnston </a:t>
            </a:r>
            <a:endParaRPr sz="3000">
              <a:solidFill>
                <a:srgbClr val="000000"/>
              </a:solidFill>
            </a:endParaRPr>
          </a:p>
        </p:txBody>
      </p:sp>
      <p:pic>
        <p:nvPicPr>
          <p:cNvPr id="349" name="Google Shape;349;p56"/>
          <p:cNvPicPr preferRelativeResize="0"/>
          <p:nvPr/>
        </p:nvPicPr>
        <p:blipFill>
          <a:blip r:embed="rId3">
            <a:alphaModFix/>
          </a:blip>
          <a:stretch>
            <a:fillRect/>
          </a:stretch>
        </p:blipFill>
        <p:spPr>
          <a:xfrm>
            <a:off x="311700" y="266791"/>
            <a:ext cx="6778849" cy="3800499"/>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p57"/>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Reading EdTech</a:t>
            </a:r>
            <a:endParaRPr/>
          </a:p>
        </p:txBody>
      </p:sp>
      <p:sp>
        <p:nvSpPr>
          <p:cNvPr id="355" name="Google Shape;355;p57"/>
          <p:cNvSpPr txBox="1"/>
          <p:nvPr>
            <p:ph idx="1" type="body"/>
          </p:nvPr>
        </p:nvSpPr>
        <p:spPr>
          <a:xfrm>
            <a:off x="311700" y="1152475"/>
            <a:ext cx="39999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0000"/>
                </a:solidFill>
              </a:rPr>
              <a:t>Comprehension:</a:t>
            </a:r>
            <a:endParaRPr sz="2400">
              <a:solidFill>
                <a:srgbClr val="000000"/>
              </a:solidFill>
            </a:endParaRPr>
          </a:p>
          <a:p>
            <a:pPr indent="-381000" lvl="0" marL="457200" rtl="0" algn="l">
              <a:spcBef>
                <a:spcPts val="1600"/>
              </a:spcBef>
              <a:spcAft>
                <a:spcPts val="0"/>
              </a:spcAft>
              <a:buClr>
                <a:srgbClr val="000000"/>
              </a:buClr>
              <a:buSzPts val="2400"/>
              <a:buChar char="●"/>
            </a:pPr>
            <a:r>
              <a:rPr lang="en" sz="2400">
                <a:solidFill>
                  <a:srgbClr val="000000"/>
                </a:solidFill>
              </a:rPr>
              <a:t>Actively Learn</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Insert Learning</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CommonLit</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Readtopia </a:t>
            </a:r>
            <a:endParaRPr sz="2400">
              <a:solidFill>
                <a:srgbClr val="000000"/>
              </a:solidFill>
            </a:endParaRPr>
          </a:p>
        </p:txBody>
      </p:sp>
      <p:sp>
        <p:nvSpPr>
          <p:cNvPr id="356" name="Google Shape;356;p57"/>
          <p:cNvSpPr txBox="1"/>
          <p:nvPr>
            <p:ph idx="2" type="body"/>
          </p:nvPr>
        </p:nvSpPr>
        <p:spPr>
          <a:xfrm>
            <a:off x="4023850" y="1017725"/>
            <a:ext cx="4808400" cy="3871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sz="2400">
                <a:solidFill>
                  <a:srgbClr val="000000"/>
                </a:solidFill>
              </a:rPr>
              <a:t>Accessing Text:</a:t>
            </a:r>
            <a:endParaRPr sz="2400">
              <a:solidFill>
                <a:srgbClr val="000000"/>
              </a:solidFill>
            </a:endParaRPr>
          </a:p>
          <a:p>
            <a:pPr indent="-381000" lvl="0" marL="457200" rtl="0" algn="l">
              <a:spcBef>
                <a:spcPts val="1600"/>
              </a:spcBef>
              <a:spcAft>
                <a:spcPts val="0"/>
              </a:spcAft>
              <a:buClr>
                <a:srgbClr val="000000"/>
              </a:buClr>
              <a:buSzPts val="2400"/>
              <a:buChar char="●"/>
            </a:pPr>
            <a:r>
              <a:rPr lang="en" sz="2400">
                <a:solidFill>
                  <a:srgbClr val="000000"/>
                </a:solidFill>
              </a:rPr>
              <a:t>C-Pen</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Claro Scan Pen app</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Microsoft AI</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PrizmoGo </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Read and Write for Chrome</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Snapverter</a:t>
            </a:r>
            <a:endParaRPr sz="2400">
              <a:solidFill>
                <a:srgbClr val="000000"/>
              </a:solidFill>
            </a:endParaRPr>
          </a:p>
          <a:p>
            <a:pPr indent="-381000" lvl="0" marL="457200" rtl="0" algn="l">
              <a:spcBef>
                <a:spcPts val="0"/>
              </a:spcBef>
              <a:spcAft>
                <a:spcPts val="0"/>
              </a:spcAft>
              <a:buClr>
                <a:srgbClr val="000000"/>
              </a:buClr>
              <a:buSzPts val="2400"/>
              <a:buChar char="●"/>
            </a:pPr>
            <a:r>
              <a:rPr lang="en" sz="2400">
                <a:solidFill>
                  <a:srgbClr val="000000"/>
                </a:solidFill>
              </a:rPr>
              <a:t>Rewordify </a:t>
            </a:r>
            <a:endParaRPr sz="2400">
              <a:solidFill>
                <a:srgbClr val="000000"/>
              </a:solidFill>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0" name="Shape 360"/>
        <p:cNvGrpSpPr/>
        <p:nvPr/>
      </p:nvGrpSpPr>
      <p:grpSpPr>
        <a:xfrm>
          <a:off x="0" y="0"/>
          <a:ext cx="0" cy="0"/>
          <a:chOff x="0" y="0"/>
          <a:chExt cx="0" cy="0"/>
        </a:xfrm>
      </p:grpSpPr>
      <p:sp>
        <p:nvSpPr>
          <p:cNvPr id="361" name="Google Shape;361;p58"/>
          <p:cNvSpPr txBox="1"/>
          <p:nvPr>
            <p:ph type="title"/>
          </p:nvPr>
        </p:nvSpPr>
        <p:spPr>
          <a:xfrm>
            <a:off x="311700" y="822215"/>
            <a:ext cx="8520600" cy="36438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b="1" lang="en"/>
              <a:t>Hands On Time</a:t>
            </a:r>
            <a:endParaRPr b="1"/>
          </a:p>
          <a:p>
            <a:pPr indent="-412750" lvl="0" marL="457200" rtl="0" algn="ctr">
              <a:spcBef>
                <a:spcPts val="0"/>
              </a:spcBef>
              <a:spcAft>
                <a:spcPts val="0"/>
              </a:spcAft>
              <a:buSzPts val="2900"/>
              <a:buAutoNum type="arabicPeriod"/>
            </a:pPr>
            <a:r>
              <a:rPr lang="en" sz="2900"/>
              <a:t>Rewordify: bring a reading or choose one in the site and explore settings</a:t>
            </a:r>
            <a:endParaRPr sz="2900"/>
          </a:p>
          <a:p>
            <a:pPr indent="-412750" lvl="0" marL="457200" rtl="0" algn="ctr">
              <a:spcBef>
                <a:spcPts val="0"/>
              </a:spcBef>
              <a:spcAft>
                <a:spcPts val="0"/>
              </a:spcAft>
              <a:buSzPts val="2900"/>
              <a:buAutoNum type="arabicPeriod"/>
            </a:pPr>
            <a:r>
              <a:rPr lang="en" sz="2900"/>
              <a:t>Sign up for Actively Learn or Insert Learning, pick an article and create questions. </a:t>
            </a:r>
            <a:endParaRPr sz="2900"/>
          </a:p>
          <a:p>
            <a:pPr indent="-412750" lvl="0" marL="457200" rtl="0" algn="ctr">
              <a:spcBef>
                <a:spcPts val="0"/>
              </a:spcBef>
              <a:spcAft>
                <a:spcPts val="0"/>
              </a:spcAft>
              <a:buSzPts val="2900"/>
              <a:buAutoNum type="arabicPeriod"/>
            </a:pPr>
            <a:r>
              <a:rPr lang="en" sz="2900"/>
              <a:t>Explore videos to learn more about tools talked about. </a:t>
            </a:r>
            <a:r>
              <a:rPr lang="en" sz="2300" u="sng">
                <a:solidFill>
                  <a:srgbClr val="1155CC"/>
                </a:solidFill>
                <a:hlinkClick r:id="rId3">
                  <a:extLst>
                    <a:ext uri="{A12FA001-AC4F-418D-AE19-62706E023703}">
                      <ahyp:hlinkClr val="tx"/>
                    </a:ext>
                  </a:extLst>
                </a:hlinkClick>
              </a:rPr>
              <a:t>https://tinyurl.com/TOGYouTube</a:t>
            </a:r>
            <a:endParaRPr sz="2300"/>
          </a:p>
        </p:txBody>
      </p:sp>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59"/>
          <p:cNvSpPr txBox="1"/>
          <p:nvPr/>
        </p:nvSpPr>
        <p:spPr>
          <a:xfrm>
            <a:off x="460950" y="2815900"/>
            <a:ext cx="8461500" cy="1550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000">
                <a:latin typeface="Verdana"/>
                <a:ea typeface="Verdana"/>
                <a:cs typeface="Verdana"/>
                <a:sym typeface="Verdana"/>
              </a:rPr>
              <a:t>Theresa Collins, </a:t>
            </a:r>
            <a:r>
              <a:rPr lang="en" sz="2000" u="sng">
                <a:latin typeface="Verdana"/>
                <a:ea typeface="Verdana"/>
                <a:cs typeface="Verdana"/>
                <a:sym typeface="Verdana"/>
                <a:hlinkClick r:id="rId3"/>
              </a:rPr>
              <a:t>@ogwithtlc </a:t>
            </a:r>
            <a:r>
              <a:rPr lang="en" sz="2000">
                <a:latin typeface="Verdana"/>
                <a:ea typeface="Verdana"/>
                <a:cs typeface="Verdana"/>
                <a:sym typeface="Verdana"/>
              </a:rPr>
              <a:t>, </a:t>
            </a:r>
            <a:r>
              <a:rPr lang="en" sz="2000" u="sng">
                <a:solidFill>
                  <a:schemeClr val="hlink"/>
                </a:solidFill>
                <a:latin typeface="Verdana"/>
                <a:ea typeface="Verdana"/>
                <a:cs typeface="Verdana"/>
                <a:sym typeface="Verdana"/>
                <a:hlinkClick r:id="rId4"/>
              </a:rPr>
              <a:t>tcollins@southportschool.org</a:t>
            </a:r>
            <a:endParaRPr sz="2000">
              <a:latin typeface="Verdana"/>
              <a:ea typeface="Verdana"/>
              <a:cs typeface="Verdana"/>
              <a:sym typeface="Verdana"/>
            </a:endParaRPr>
          </a:p>
          <a:p>
            <a:pPr indent="0" lvl="0" marL="0" rtl="0" algn="l">
              <a:spcBef>
                <a:spcPts val="0"/>
              </a:spcBef>
              <a:spcAft>
                <a:spcPts val="0"/>
              </a:spcAft>
              <a:buNone/>
            </a:pPr>
            <a:r>
              <a:t/>
            </a:r>
            <a:endParaRPr sz="2000">
              <a:latin typeface="Verdana"/>
              <a:ea typeface="Verdana"/>
              <a:cs typeface="Verdana"/>
              <a:sym typeface="Verdana"/>
            </a:endParaRPr>
          </a:p>
          <a:p>
            <a:pPr indent="0" lvl="0" marL="0" rtl="0" algn="l">
              <a:spcBef>
                <a:spcPts val="0"/>
              </a:spcBef>
              <a:spcAft>
                <a:spcPts val="0"/>
              </a:spcAft>
              <a:buNone/>
            </a:pPr>
            <a:r>
              <a:t/>
            </a:r>
            <a:endParaRPr sz="2000">
              <a:latin typeface="Verdana"/>
              <a:ea typeface="Verdana"/>
              <a:cs typeface="Verdana"/>
              <a:sym typeface="Verdana"/>
            </a:endParaRPr>
          </a:p>
          <a:p>
            <a:pPr indent="0" lvl="0" marL="0" rtl="0" algn="l">
              <a:spcBef>
                <a:spcPts val="0"/>
              </a:spcBef>
              <a:spcAft>
                <a:spcPts val="0"/>
              </a:spcAft>
              <a:buNone/>
            </a:pPr>
            <a:r>
              <a:rPr lang="en" sz="2000">
                <a:latin typeface="Verdana"/>
                <a:ea typeface="Verdana"/>
                <a:cs typeface="Verdana"/>
                <a:sym typeface="Verdana"/>
              </a:rPr>
              <a:t>Sharon LePage Plante, </a:t>
            </a:r>
            <a:r>
              <a:rPr lang="en" sz="2000" u="sng">
                <a:latin typeface="Verdana"/>
                <a:ea typeface="Verdana"/>
                <a:cs typeface="Verdana"/>
                <a:sym typeface="Verdana"/>
                <a:hlinkClick r:id="rId5"/>
              </a:rPr>
              <a:t>@iplante</a:t>
            </a:r>
            <a:r>
              <a:rPr lang="en" sz="2000">
                <a:latin typeface="Verdana"/>
                <a:ea typeface="Verdana"/>
                <a:cs typeface="Verdana"/>
                <a:sym typeface="Verdana"/>
              </a:rPr>
              <a:t>, </a:t>
            </a:r>
            <a:r>
              <a:rPr lang="en" sz="2000" u="sng">
                <a:solidFill>
                  <a:schemeClr val="hlink"/>
                </a:solidFill>
                <a:latin typeface="Verdana"/>
                <a:ea typeface="Verdana"/>
                <a:cs typeface="Verdana"/>
                <a:sym typeface="Verdana"/>
                <a:hlinkClick r:id="rId6"/>
              </a:rPr>
              <a:t>splante@southportschool.org</a:t>
            </a:r>
            <a:endParaRPr sz="2000">
              <a:latin typeface="Verdana"/>
              <a:ea typeface="Verdana"/>
              <a:cs typeface="Verdana"/>
              <a:sym typeface="Verdana"/>
            </a:endParaRPr>
          </a:p>
          <a:p>
            <a:pPr indent="0" lvl="0" marL="0" rtl="0" algn="l">
              <a:spcBef>
                <a:spcPts val="0"/>
              </a:spcBef>
              <a:spcAft>
                <a:spcPts val="0"/>
              </a:spcAft>
              <a:buNone/>
            </a:pPr>
            <a:r>
              <a:t/>
            </a:r>
            <a:endParaRPr sz="2000">
              <a:latin typeface="Verdana"/>
              <a:ea typeface="Verdana"/>
              <a:cs typeface="Verdana"/>
              <a:sym typeface="Verdana"/>
            </a:endParaRPr>
          </a:p>
        </p:txBody>
      </p:sp>
      <p:sp>
        <p:nvSpPr>
          <p:cNvPr id="367" name="Google Shape;367;p59"/>
          <p:cNvSpPr txBox="1"/>
          <p:nvPr/>
        </p:nvSpPr>
        <p:spPr>
          <a:xfrm>
            <a:off x="404400" y="733275"/>
            <a:ext cx="8574600" cy="1636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800">
                <a:latin typeface="Verdana"/>
                <a:ea typeface="Verdana"/>
                <a:cs typeface="Verdana"/>
                <a:sym typeface="Verdana"/>
              </a:rPr>
              <a:t>Link to Resources:</a:t>
            </a:r>
            <a:endParaRPr sz="1800">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sz="1800">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180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rPr b="1" lang="en" sz="1800" u="sng">
                <a:solidFill>
                  <a:schemeClr val="hlink"/>
                </a:solidFill>
                <a:highlight>
                  <a:srgbClr val="FFFFFF"/>
                </a:highlight>
                <a:latin typeface="Verdana"/>
                <a:ea typeface="Verdana"/>
                <a:cs typeface="Verdana"/>
                <a:sym typeface="Verdana"/>
                <a:hlinkClick r:id="rId7"/>
              </a:rPr>
              <a:t>https://tinyurl.com/TOGresources</a:t>
            </a:r>
            <a:endParaRPr b="1" sz="180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95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2400">
              <a:solidFill>
                <a:schemeClr val="dk1"/>
              </a:solidFill>
              <a:highlight>
                <a:srgbClr val="FFFFFF"/>
              </a:highlight>
              <a:latin typeface="Verdana"/>
              <a:ea typeface="Verdana"/>
              <a:cs typeface="Verdana"/>
              <a:sym typeface="Verdana"/>
            </a:endParaRPr>
          </a:p>
          <a:p>
            <a:pPr indent="0" lvl="0" marL="0" rtl="0" algn="ctr">
              <a:lnSpc>
                <a:spcPct val="115000"/>
              </a:lnSpc>
              <a:spcBef>
                <a:spcPts val="0"/>
              </a:spcBef>
              <a:spcAft>
                <a:spcPts val="0"/>
              </a:spcAft>
              <a:buClr>
                <a:schemeClr val="dk1"/>
              </a:buClr>
              <a:buSzPts val="1100"/>
              <a:buFont typeface="Arial"/>
              <a:buNone/>
            </a:pPr>
            <a:r>
              <a:t/>
            </a:r>
            <a:endParaRPr b="1" sz="950">
              <a:solidFill>
                <a:schemeClr val="dk1"/>
              </a:solidFill>
              <a:highlight>
                <a:srgbClr val="FFFFFF"/>
              </a:highlight>
              <a:latin typeface="Verdana"/>
              <a:ea typeface="Verdana"/>
              <a:cs typeface="Verdana"/>
              <a:sym typeface="Verdana"/>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8" name="Shape 78"/>
        <p:cNvGrpSpPr/>
        <p:nvPr/>
      </p:nvGrpSpPr>
      <p:grpSpPr>
        <a:xfrm>
          <a:off x="0" y="0"/>
          <a:ext cx="0" cy="0"/>
          <a:chOff x="0" y="0"/>
          <a:chExt cx="0" cy="0"/>
        </a:xfrm>
      </p:grpSpPr>
      <p:sp>
        <p:nvSpPr>
          <p:cNvPr id="79" name="Google Shape;79;p17"/>
          <p:cNvSpPr txBox="1"/>
          <p:nvPr>
            <p:ph type="title"/>
          </p:nvPr>
        </p:nvSpPr>
        <p:spPr>
          <a:xfrm>
            <a:off x="311700" y="1301350"/>
            <a:ext cx="8520600" cy="1691400"/>
          </a:xfrm>
          <a:prstGeom prst="rect">
            <a:avLst/>
          </a:prstGeom>
        </p:spPr>
        <p:txBody>
          <a:bodyPr anchorCtr="0" anchor="ctr" bIns="91425" lIns="91425" spcFirstLastPara="1" rIns="91425" wrap="square" tIns="91425">
            <a:noAutofit/>
          </a:bodyPr>
          <a:lstStyle/>
          <a:p>
            <a:pPr indent="0" lvl="0" marL="0" rtl="0" algn="ctr">
              <a:spcBef>
                <a:spcPts val="0"/>
              </a:spcBef>
              <a:spcAft>
                <a:spcPts val="0"/>
              </a:spcAft>
              <a:buNone/>
            </a:pPr>
            <a:r>
              <a:rPr lang="en"/>
              <a:t>What are the challenges in a small group phonological awareness lesson? </a:t>
            </a:r>
            <a:endParaRPr/>
          </a:p>
        </p:txBody>
      </p:sp>
      <p:sp>
        <p:nvSpPr>
          <p:cNvPr id="80" name="Google Shape;80;p17"/>
          <p:cNvSpPr txBox="1"/>
          <p:nvPr/>
        </p:nvSpPr>
        <p:spPr>
          <a:xfrm>
            <a:off x="914400" y="2149132"/>
            <a:ext cx="7315200" cy="85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7"/>
          <p:cNvSpPr txBox="1"/>
          <p:nvPr/>
        </p:nvSpPr>
        <p:spPr>
          <a:xfrm>
            <a:off x="914400" y="2143663"/>
            <a:ext cx="7315200" cy="85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82" name="Google Shape;82;p17"/>
          <p:cNvPicPr preferRelativeResize="0"/>
          <p:nvPr/>
        </p:nvPicPr>
        <p:blipFill>
          <a:blip r:embed="rId3">
            <a:alphaModFix/>
          </a:blip>
          <a:stretch>
            <a:fillRect/>
          </a:stretch>
        </p:blipFill>
        <p:spPr>
          <a:xfrm>
            <a:off x="4292435" y="3095257"/>
            <a:ext cx="1143000" cy="11430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 name="Shape 86"/>
        <p:cNvGrpSpPr/>
        <p:nvPr/>
      </p:nvGrpSpPr>
      <p:grpSpPr>
        <a:xfrm>
          <a:off x="0" y="0"/>
          <a:ext cx="0" cy="0"/>
          <a:chOff x="0" y="0"/>
          <a:chExt cx="0" cy="0"/>
        </a:xfrm>
      </p:grpSpPr>
      <p:sp>
        <p:nvSpPr>
          <p:cNvPr id="87" name="Google Shape;87;p18"/>
          <p:cNvSpPr txBox="1"/>
          <p:nvPr>
            <p:ph type="title"/>
          </p:nvPr>
        </p:nvSpPr>
        <p:spPr>
          <a:xfrm>
            <a:off x="311700" y="445025"/>
            <a:ext cx="8520600" cy="5727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Structured Literacy Approaches  </a:t>
            </a:r>
            <a:endParaRPr>
              <a:latin typeface="Verdana"/>
              <a:ea typeface="Verdana"/>
              <a:cs typeface="Verdana"/>
              <a:sym typeface="Verdana"/>
            </a:endParaRPr>
          </a:p>
        </p:txBody>
      </p:sp>
      <p:graphicFrame>
        <p:nvGraphicFramePr>
          <p:cNvPr id="88" name="Google Shape;88;p18"/>
          <p:cNvGraphicFramePr/>
          <p:nvPr/>
        </p:nvGraphicFramePr>
        <p:xfrm>
          <a:off x="527325" y="1428725"/>
          <a:ext cx="3000000" cy="3000000"/>
        </p:xfrm>
        <a:graphic>
          <a:graphicData uri="http://schemas.openxmlformats.org/drawingml/2006/table">
            <a:tbl>
              <a:tblPr>
                <a:noFill/>
                <a:tableStyleId>{1148AF9A-9BCA-46DB-8D54-244BB272410D}</a:tableStyleId>
              </a:tblPr>
              <a:tblGrid>
                <a:gridCol w="3948225"/>
                <a:gridCol w="3948225"/>
              </a:tblGrid>
              <a:tr h="381000">
                <a:tc gridSpan="2">
                  <a:txBody>
                    <a:bodyPr/>
                    <a:lstStyle/>
                    <a:p>
                      <a:pPr indent="0" lvl="0" marL="0" rtl="0" algn="l">
                        <a:spcBef>
                          <a:spcPts val="0"/>
                        </a:spcBef>
                        <a:spcAft>
                          <a:spcPts val="0"/>
                        </a:spcAft>
                        <a:buNone/>
                      </a:pPr>
                      <a:r>
                        <a:rPr lang="en" sz="3000" u="sng">
                          <a:latin typeface="Verdana"/>
                          <a:ea typeface="Verdana"/>
                          <a:cs typeface="Verdana"/>
                          <a:sym typeface="Verdana"/>
                        </a:rPr>
                        <a:t>Orton-Gillingham</a:t>
                      </a:r>
                      <a:endParaRPr sz="3000" u="sng">
                        <a:latin typeface="Verdana"/>
                        <a:ea typeface="Verdana"/>
                        <a:cs typeface="Verdana"/>
                        <a:sym typeface="Verdana"/>
                      </a:endParaRPr>
                    </a:p>
                  </a:txBody>
                  <a:tcPr marT="91425" marB="91425" marR="91425" marL="91425"/>
                </a:tc>
                <a:tc hMerge="1"/>
              </a:tr>
              <a:tr h="381000">
                <a:tc>
                  <a:txBody>
                    <a:bodyPr/>
                    <a:lstStyle/>
                    <a:p>
                      <a:pPr indent="0" lvl="0" marL="0" rtl="0" algn="l">
                        <a:spcBef>
                          <a:spcPts val="0"/>
                        </a:spcBef>
                        <a:spcAft>
                          <a:spcPts val="0"/>
                        </a:spcAft>
                        <a:buNone/>
                      </a:pPr>
                      <a:r>
                        <a:rPr lang="en" sz="2000">
                          <a:latin typeface="Verdana"/>
                          <a:ea typeface="Verdana"/>
                          <a:cs typeface="Verdana"/>
                          <a:sym typeface="Verdana"/>
                        </a:rPr>
                        <a:t>Wilson Language System</a:t>
                      </a:r>
                      <a:endParaRPr sz="2000">
                        <a:latin typeface="Verdana"/>
                        <a:ea typeface="Verdana"/>
                        <a:cs typeface="Verdana"/>
                        <a:sym typeface="Verdana"/>
                      </a:endParaRPr>
                    </a:p>
                  </a:txBody>
                  <a:tcPr marT="91425" marB="91425" marR="91425" marL="91425"/>
                </a:tc>
                <a:tc>
                  <a:txBody>
                    <a:bodyPr/>
                    <a:lstStyle/>
                    <a:p>
                      <a:pPr indent="0" lvl="0" marL="0" rtl="0" algn="l">
                        <a:spcBef>
                          <a:spcPts val="0"/>
                        </a:spcBef>
                        <a:spcAft>
                          <a:spcPts val="0"/>
                        </a:spcAft>
                        <a:buNone/>
                      </a:pPr>
                      <a:r>
                        <a:rPr lang="en" sz="2000">
                          <a:latin typeface="Verdana"/>
                          <a:ea typeface="Verdana"/>
                          <a:cs typeface="Verdana"/>
                          <a:sym typeface="Verdana"/>
                        </a:rPr>
                        <a:t>Slingerland</a:t>
                      </a:r>
                      <a:endParaRPr sz="2000">
                        <a:latin typeface="Verdana"/>
                        <a:ea typeface="Verdana"/>
                        <a:cs typeface="Verdana"/>
                        <a:sym typeface="Verdana"/>
                      </a:endParaRPr>
                    </a:p>
                  </a:txBody>
                  <a:tcPr marT="91425" marB="91425" marR="91425" marL="91425"/>
                </a:tc>
              </a:tr>
              <a:tr h="381000">
                <a:tc>
                  <a:txBody>
                    <a:bodyPr/>
                    <a:lstStyle/>
                    <a:p>
                      <a:pPr indent="0" lvl="0" marL="0" rtl="0" algn="l">
                        <a:spcBef>
                          <a:spcPts val="0"/>
                        </a:spcBef>
                        <a:spcAft>
                          <a:spcPts val="0"/>
                        </a:spcAft>
                        <a:buNone/>
                      </a:pPr>
                      <a:r>
                        <a:rPr lang="en" sz="2000">
                          <a:latin typeface="Verdana"/>
                          <a:ea typeface="Verdana"/>
                          <a:cs typeface="Verdana"/>
                          <a:sym typeface="Verdana"/>
                        </a:rPr>
                        <a:t>Alphabetic Phonics</a:t>
                      </a:r>
                      <a:endParaRPr sz="2000">
                        <a:latin typeface="Verdana"/>
                        <a:ea typeface="Verdana"/>
                        <a:cs typeface="Verdana"/>
                        <a:sym typeface="Verdana"/>
                      </a:endParaRPr>
                    </a:p>
                  </a:txBody>
                  <a:tcPr marT="91425" marB="91425" marR="91425" marL="91425"/>
                </a:tc>
                <a:tc>
                  <a:txBody>
                    <a:bodyPr/>
                    <a:lstStyle/>
                    <a:p>
                      <a:pPr indent="0" lvl="0" marL="0" rtl="0" algn="l">
                        <a:spcBef>
                          <a:spcPts val="0"/>
                        </a:spcBef>
                        <a:spcAft>
                          <a:spcPts val="0"/>
                        </a:spcAft>
                        <a:buNone/>
                      </a:pPr>
                      <a:r>
                        <a:rPr lang="en" sz="2000">
                          <a:latin typeface="Verdana"/>
                          <a:ea typeface="Verdana"/>
                          <a:cs typeface="Verdana"/>
                          <a:sym typeface="Verdana"/>
                        </a:rPr>
                        <a:t>Barton</a:t>
                      </a:r>
                      <a:endParaRPr sz="2000">
                        <a:latin typeface="Verdana"/>
                        <a:ea typeface="Verdana"/>
                        <a:cs typeface="Verdana"/>
                        <a:sym typeface="Verdana"/>
                      </a:endParaRPr>
                    </a:p>
                  </a:txBody>
                  <a:tcPr marT="91425" marB="91425" marR="91425" marL="91425"/>
                </a:tc>
              </a:tr>
              <a:tr h="381000">
                <a:tc>
                  <a:txBody>
                    <a:bodyPr/>
                    <a:lstStyle/>
                    <a:p>
                      <a:pPr indent="0" lvl="0" marL="0" rtl="0" algn="l">
                        <a:spcBef>
                          <a:spcPts val="0"/>
                        </a:spcBef>
                        <a:spcAft>
                          <a:spcPts val="0"/>
                        </a:spcAft>
                        <a:buNone/>
                      </a:pPr>
                      <a:r>
                        <a:rPr lang="en" sz="2000">
                          <a:latin typeface="Verdana"/>
                          <a:ea typeface="Verdana"/>
                          <a:cs typeface="Verdana"/>
                          <a:sym typeface="Verdana"/>
                        </a:rPr>
                        <a:t>Preventing Academic Failure</a:t>
                      </a:r>
                      <a:endParaRPr sz="2000">
                        <a:latin typeface="Verdana"/>
                        <a:ea typeface="Verdana"/>
                        <a:cs typeface="Verdana"/>
                        <a:sym typeface="Verdana"/>
                      </a:endParaRPr>
                    </a:p>
                  </a:txBody>
                  <a:tcPr marT="91425" marB="91425" marR="91425" marL="91425"/>
                </a:tc>
                <a:tc>
                  <a:txBody>
                    <a:bodyPr/>
                    <a:lstStyle/>
                    <a:p>
                      <a:pPr indent="0" lvl="0" marL="0" rtl="0" algn="l">
                        <a:spcBef>
                          <a:spcPts val="0"/>
                        </a:spcBef>
                        <a:spcAft>
                          <a:spcPts val="0"/>
                        </a:spcAft>
                        <a:buNone/>
                      </a:pPr>
                      <a:r>
                        <a:rPr lang="en" sz="2000">
                          <a:latin typeface="Verdana"/>
                          <a:ea typeface="Verdana"/>
                          <a:cs typeface="Verdana"/>
                          <a:sym typeface="Verdana"/>
                        </a:rPr>
                        <a:t>Sonday</a:t>
                      </a:r>
                      <a:endParaRPr sz="2000">
                        <a:latin typeface="Verdana"/>
                        <a:ea typeface="Verdana"/>
                        <a:cs typeface="Verdana"/>
                        <a:sym typeface="Verdana"/>
                      </a:endParaRPr>
                    </a:p>
                  </a:txBody>
                  <a:tcPr marT="91425" marB="91425" marR="91425" marL="91425"/>
                </a:tc>
              </a:tr>
              <a:tr h="381000">
                <a:tc>
                  <a:txBody>
                    <a:bodyPr/>
                    <a:lstStyle/>
                    <a:p>
                      <a:pPr indent="0" lvl="0" marL="0" rtl="0" algn="l">
                        <a:spcBef>
                          <a:spcPts val="0"/>
                        </a:spcBef>
                        <a:spcAft>
                          <a:spcPts val="0"/>
                        </a:spcAft>
                        <a:buNone/>
                      </a:pPr>
                      <a:r>
                        <a:rPr lang="en" sz="2000">
                          <a:latin typeface="Verdana"/>
                          <a:ea typeface="Verdana"/>
                          <a:cs typeface="Verdana"/>
                          <a:sym typeface="Verdana"/>
                        </a:rPr>
                        <a:t>Project Read</a:t>
                      </a:r>
                      <a:endParaRPr sz="2000">
                        <a:latin typeface="Verdana"/>
                        <a:ea typeface="Verdana"/>
                        <a:cs typeface="Verdana"/>
                        <a:sym typeface="Verdana"/>
                      </a:endParaRPr>
                    </a:p>
                  </a:txBody>
                  <a:tcPr marT="91425" marB="91425" marR="91425" marL="91425"/>
                </a:tc>
                <a:tc>
                  <a:txBody>
                    <a:bodyPr/>
                    <a:lstStyle/>
                    <a:p>
                      <a:pPr indent="0" lvl="0" marL="0" rtl="0" algn="l">
                        <a:spcBef>
                          <a:spcPts val="0"/>
                        </a:spcBef>
                        <a:spcAft>
                          <a:spcPts val="0"/>
                        </a:spcAft>
                        <a:buNone/>
                      </a:pPr>
                      <a:r>
                        <a:rPr lang="en" sz="2000">
                          <a:latin typeface="Verdana"/>
                          <a:ea typeface="Verdana"/>
                          <a:cs typeface="Verdana"/>
                          <a:sym typeface="Verdana"/>
                        </a:rPr>
                        <a:t>LETRS</a:t>
                      </a:r>
                      <a:endParaRPr sz="2000">
                        <a:latin typeface="Verdana"/>
                        <a:ea typeface="Verdana"/>
                        <a:cs typeface="Verdana"/>
                        <a:sym typeface="Verdana"/>
                      </a:endParaRPr>
                    </a:p>
                  </a:txBody>
                  <a:tcPr marT="91425" marB="91425" marR="91425" marL="91425"/>
                </a:tc>
              </a:tr>
              <a:tr h="381000">
                <a:tc>
                  <a:txBody>
                    <a:bodyPr/>
                    <a:lstStyle/>
                    <a:p>
                      <a:pPr indent="0" lvl="0" marL="0" rtl="0" algn="l">
                        <a:spcBef>
                          <a:spcPts val="0"/>
                        </a:spcBef>
                        <a:spcAft>
                          <a:spcPts val="0"/>
                        </a:spcAft>
                        <a:buNone/>
                      </a:pPr>
                      <a:r>
                        <a:rPr lang="en" sz="2000">
                          <a:latin typeface="Verdana"/>
                          <a:ea typeface="Verdana"/>
                          <a:cs typeface="Verdana"/>
                          <a:sym typeface="Verdana"/>
                        </a:rPr>
                        <a:t>SPIRE</a:t>
                      </a:r>
                      <a:endParaRPr sz="2000">
                        <a:latin typeface="Verdana"/>
                        <a:ea typeface="Verdana"/>
                        <a:cs typeface="Verdana"/>
                        <a:sym typeface="Verdana"/>
                      </a:endParaRPr>
                    </a:p>
                  </a:txBody>
                  <a:tcPr marT="91425" marB="91425" marR="91425" marL="91425"/>
                </a:tc>
                <a:tc>
                  <a:txBody>
                    <a:bodyPr/>
                    <a:lstStyle/>
                    <a:p>
                      <a:pPr indent="0" lvl="0" marL="0" rtl="0" algn="l">
                        <a:spcBef>
                          <a:spcPts val="0"/>
                        </a:spcBef>
                        <a:spcAft>
                          <a:spcPts val="0"/>
                        </a:spcAft>
                        <a:buNone/>
                      </a:pPr>
                      <a:r>
                        <a:rPr lang="en" sz="2000">
                          <a:latin typeface="Verdana"/>
                          <a:ea typeface="Verdana"/>
                          <a:cs typeface="Verdana"/>
                          <a:sym typeface="Verdana"/>
                        </a:rPr>
                        <a:t>IMLE</a:t>
                      </a:r>
                      <a:endParaRPr sz="2000">
                        <a:latin typeface="Verdana"/>
                        <a:ea typeface="Verdana"/>
                        <a:cs typeface="Verdana"/>
                        <a:sym typeface="Verdana"/>
                      </a:endParaRPr>
                    </a:p>
                  </a:txBody>
                  <a:tcPr marT="91425" marB="91425" marR="91425" marL="91425"/>
                </a:tc>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2" name="Shape 92"/>
        <p:cNvGrpSpPr/>
        <p:nvPr/>
      </p:nvGrpSpPr>
      <p:grpSpPr>
        <a:xfrm>
          <a:off x="0" y="0"/>
          <a:ext cx="0" cy="0"/>
          <a:chOff x="0" y="0"/>
          <a:chExt cx="0" cy="0"/>
        </a:xfrm>
      </p:grpSpPr>
      <p:sp>
        <p:nvSpPr>
          <p:cNvPr id="93" name="Google Shape;93;p19"/>
          <p:cNvSpPr txBox="1"/>
          <p:nvPr/>
        </p:nvSpPr>
        <p:spPr>
          <a:xfrm>
            <a:off x="511887" y="283650"/>
            <a:ext cx="5960400" cy="712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latin typeface="Verdana"/>
                <a:ea typeface="Verdana"/>
                <a:cs typeface="Verdana"/>
                <a:sym typeface="Verdana"/>
              </a:rPr>
              <a:t>Why incorporate technology?</a:t>
            </a:r>
            <a:endParaRPr sz="3000">
              <a:latin typeface="Verdana"/>
              <a:ea typeface="Verdana"/>
              <a:cs typeface="Verdana"/>
              <a:sym typeface="Verdana"/>
            </a:endParaRPr>
          </a:p>
        </p:txBody>
      </p:sp>
      <p:pic>
        <p:nvPicPr>
          <p:cNvPr id="94" name="Google Shape;94;p19"/>
          <p:cNvPicPr preferRelativeResize="0"/>
          <p:nvPr/>
        </p:nvPicPr>
        <p:blipFill>
          <a:blip r:embed="rId3">
            <a:alphaModFix/>
          </a:blip>
          <a:stretch>
            <a:fillRect/>
          </a:stretch>
        </p:blipFill>
        <p:spPr>
          <a:xfrm>
            <a:off x="367275" y="995850"/>
            <a:ext cx="2574252" cy="1930676"/>
          </a:xfrm>
          <a:prstGeom prst="rect">
            <a:avLst/>
          </a:prstGeom>
          <a:noFill/>
          <a:ln>
            <a:noFill/>
          </a:ln>
        </p:spPr>
      </p:pic>
      <p:pic>
        <p:nvPicPr>
          <p:cNvPr id="95" name="Google Shape;95;p19"/>
          <p:cNvPicPr preferRelativeResize="0"/>
          <p:nvPr/>
        </p:nvPicPr>
        <p:blipFill>
          <a:blip r:embed="rId4">
            <a:alphaModFix/>
          </a:blip>
          <a:stretch>
            <a:fillRect/>
          </a:stretch>
        </p:blipFill>
        <p:spPr>
          <a:xfrm>
            <a:off x="3482977" y="995851"/>
            <a:ext cx="2979241" cy="1689000"/>
          </a:xfrm>
          <a:prstGeom prst="rect">
            <a:avLst/>
          </a:prstGeom>
          <a:noFill/>
          <a:ln>
            <a:noFill/>
          </a:ln>
        </p:spPr>
      </p:pic>
      <p:pic>
        <p:nvPicPr>
          <p:cNvPr id="96" name="Google Shape;96;p19"/>
          <p:cNvPicPr preferRelativeResize="0"/>
          <p:nvPr/>
        </p:nvPicPr>
        <p:blipFill>
          <a:blip r:embed="rId5">
            <a:alphaModFix/>
          </a:blip>
          <a:stretch>
            <a:fillRect/>
          </a:stretch>
        </p:blipFill>
        <p:spPr>
          <a:xfrm>
            <a:off x="7003678" y="1283161"/>
            <a:ext cx="1148750" cy="1689000"/>
          </a:xfrm>
          <a:prstGeom prst="rect">
            <a:avLst/>
          </a:prstGeom>
          <a:noFill/>
          <a:ln>
            <a:noFill/>
          </a:ln>
        </p:spPr>
      </p:pic>
      <p:pic>
        <p:nvPicPr>
          <p:cNvPr id="97" name="Google Shape;97;p19"/>
          <p:cNvPicPr preferRelativeResize="0"/>
          <p:nvPr/>
        </p:nvPicPr>
        <p:blipFill>
          <a:blip r:embed="rId6">
            <a:alphaModFix/>
          </a:blip>
          <a:stretch>
            <a:fillRect/>
          </a:stretch>
        </p:blipFill>
        <p:spPr>
          <a:xfrm>
            <a:off x="128652" y="3180320"/>
            <a:ext cx="4826824" cy="1576750"/>
          </a:xfrm>
          <a:prstGeom prst="rect">
            <a:avLst/>
          </a:prstGeom>
          <a:noFill/>
          <a:ln>
            <a:noFill/>
          </a:ln>
        </p:spPr>
      </p:pic>
      <p:pic>
        <p:nvPicPr>
          <p:cNvPr id="98" name="Google Shape;98;p19"/>
          <p:cNvPicPr preferRelativeResize="0"/>
          <p:nvPr/>
        </p:nvPicPr>
        <p:blipFill>
          <a:blip r:embed="rId7">
            <a:alphaModFix/>
          </a:blip>
          <a:stretch>
            <a:fillRect/>
          </a:stretch>
        </p:blipFill>
        <p:spPr>
          <a:xfrm>
            <a:off x="5512997" y="3123935"/>
            <a:ext cx="2639425" cy="15126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20"/>
          <p:cNvSpPr txBox="1"/>
          <p:nvPr/>
        </p:nvSpPr>
        <p:spPr>
          <a:xfrm>
            <a:off x="497900" y="297625"/>
            <a:ext cx="6882000" cy="1212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3000">
                <a:latin typeface="Verdana"/>
                <a:ea typeface="Verdana"/>
                <a:cs typeface="Verdana"/>
                <a:sym typeface="Verdana"/>
              </a:rPr>
              <a:t>Overview of Structured Literacy Lesson</a:t>
            </a:r>
            <a:endParaRPr sz="3000">
              <a:latin typeface="Verdana"/>
              <a:ea typeface="Verdana"/>
              <a:cs typeface="Verdana"/>
              <a:sym typeface="Verdana"/>
            </a:endParaRPr>
          </a:p>
        </p:txBody>
      </p:sp>
      <p:sp>
        <p:nvSpPr>
          <p:cNvPr id="104" name="Google Shape;104;p20"/>
          <p:cNvSpPr txBox="1"/>
          <p:nvPr/>
        </p:nvSpPr>
        <p:spPr>
          <a:xfrm>
            <a:off x="601000" y="1607350"/>
            <a:ext cx="7335000" cy="855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graphicFrame>
        <p:nvGraphicFramePr>
          <p:cNvPr id="105" name="Google Shape;105;p20"/>
          <p:cNvGraphicFramePr/>
          <p:nvPr/>
        </p:nvGraphicFramePr>
        <p:xfrm>
          <a:off x="423525" y="1438113"/>
          <a:ext cx="3000000" cy="3000000"/>
        </p:xfrm>
        <a:graphic>
          <a:graphicData uri="http://schemas.openxmlformats.org/drawingml/2006/table">
            <a:tbl>
              <a:tblPr>
                <a:noFill/>
                <a:tableStyleId>{1148AF9A-9BCA-46DB-8D54-244BB272410D}</a:tableStyleId>
              </a:tblPr>
              <a:tblGrid>
                <a:gridCol w="7239000"/>
              </a:tblGrid>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Phonological/Phonemic Awareness</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Visual Drill (graphemes in isolation for reading)</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Auditory Drill (phonemes in isolation for spelling)</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Reading Review (previously learned concepts for reading</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Spelling Review (previously learned concepts for spelling)</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New Concept (for reading and spelling)</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Connected Text Reading</a:t>
                      </a:r>
                      <a:endParaRPr sz="1800">
                        <a:latin typeface="Verdana"/>
                        <a:ea typeface="Verdana"/>
                        <a:cs typeface="Verdana"/>
                        <a:sym typeface="Verdana"/>
                      </a:endParaRPr>
                    </a:p>
                  </a:txBody>
                  <a:tcPr marT="91425" marB="91425" marR="91425" marL="91425" anchor="ctr"/>
                </a:tc>
              </a:tr>
              <a:tr h="381000">
                <a:tc>
                  <a:txBody>
                    <a:bodyPr/>
                    <a:lstStyle/>
                    <a:p>
                      <a:pPr indent="0" lvl="0" marL="0" rtl="0" algn="l">
                        <a:lnSpc>
                          <a:spcPct val="100000"/>
                        </a:lnSpc>
                        <a:spcBef>
                          <a:spcPts val="0"/>
                        </a:spcBef>
                        <a:spcAft>
                          <a:spcPts val="0"/>
                        </a:spcAft>
                        <a:buNone/>
                      </a:pPr>
                      <a:r>
                        <a:rPr lang="en" sz="1800">
                          <a:latin typeface="Verdana"/>
                          <a:ea typeface="Verdana"/>
                          <a:cs typeface="Verdana"/>
                          <a:sym typeface="Verdana"/>
                        </a:rPr>
                        <a:t>Other (vocabulary, comprehension, sentence skills, writing)</a:t>
                      </a:r>
                      <a:endParaRPr sz="1800">
                        <a:latin typeface="Verdana"/>
                        <a:ea typeface="Verdana"/>
                        <a:cs typeface="Verdana"/>
                        <a:sym typeface="Verdana"/>
                      </a:endParaRPr>
                    </a:p>
                  </a:txBody>
                  <a:tcPr marT="91425" marB="91425" marR="91425" marL="91425" anchor="ctr"/>
                </a:tc>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9" name="Shape 109"/>
        <p:cNvGrpSpPr/>
        <p:nvPr/>
      </p:nvGrpSpPr>
      <p:grpSpPr>
        <a:xfrm>
          <a:off x="0" y="0"/>
          <a:ext cx="0" cy="0"/>
          <a:chOff x="0" y="0"/>
          <a:chExt cx="0" cy="0"/>
        </a:xfrm>
      </p:grpSpPr>
      <p:sp>
        <p:nvSpPr>
          <p:cNvPr id="110" name="Google Shape;110;p21"/>
          <p:cNvSpPr txBox="1"/>
          <p:nvPr>
            <p:ph type="title"/>
          </p:nvPr>
        </p:nvSpPr>
        <p:spPr>
          <a:xfrm>
            <a:off x="311700" y="209850"/>
            <a:ext cx="8520600" cy="607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latin typeface="Verdana"/>
                <a:ea typeface="Verdana"/>
                <a:cs typeface="Verdana"/>
                <a:sym typeface="Verdana"/>
              </a:rPr>
              <a:t>Phonological Awareness:  SL</a:t>
            </a:r>
            <a:endParaRPr>
              <a:latin typeface="Verdana"/>
              <a:ea typeface="Verdana"/>
              <a:cs typeface="Verdana"/>
              <a:sym typeface="Verdana"/>
            </a:endParaRPr>
          </a:p>
        </p:txBody>
      </p:sp>
      <p:sp>
        <p:nvSpPr>
          <p:cNvPr id="111" name="Google Shape;111;p21"/>
          <p:cNvSpPr txBox="1"/>
          <p:nvPr>
            <p:ph idx="1" type="body"/>
          </p:nvPr>
        </p:nvSpPr>
        <p:spPr>
          <a:xfrm>
            <a:off x="311700" y="1152475"/>
            <a:ext cx="8520600" cy="34164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a:p>
            <a:pPr indent="0" lvl="0" marL="457200" rtl="0" algn="l">
              <a:spcBef>
                <a:spcPts val="1600"/>
              </a:spcBef>
              <a:spcAft>
                <a:spcPts val="1600"/>
              </a:spcAft>
              <a:buNone/>
            </a:pPr>
            <a:r>
              <a:t/>
            </a:r>
            <a:endParaRPr sz="1400"/>
          </a:p>
        </p:txBody>
      </p:sp>
      <p:pic>
        <p:nvPicPr>
          <p:cNvPr id="112" name="Google Shape;112;p21"/>
          <p:cNvPicPr preferRelativeResize="0"/>
          <p:nvPr/>
        </p:nvPicPr>
        <p:blipFill>
          <a:blip r:embed="rId3">
            <a:alphaModFix/>
          </a:blip>
          <a:stretch>
            <a:fillRect/>
          </a:stretch>
        </p:blipFill>
        <p:spPr>
          <a:xfrm>
            <a:off x="1575638" y="817649"/>
            <a:ext cx="5740625" cy="38357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TSS">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